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9" r:id="rId3"/>
    <p:sldId id="314" r:id="rId4"/>
    <p:sldId id="313" r:id="rId5"/>
    <p:sldId id="312" r:id="rId6"/>
    <p:sldId id="258" r:id="rId7"/>
    <p:sldId id="298" r:id="rId8"/>
    <p:sldId id="316" r:id="rId9"/>
    <p:sldId id="315" r:id="rId10"/>
    <p:sldId id="307" r:id="rId11"/>
    <p:sldId id="265" r:id="rId12"/>
    <p:sldId id="299" r:id="rId13"/>
    <p:sldId id="301" r:id="rId14"/>
    <p:sldId id="302" r:id="rId15"/>
    <p:sldId id="303" r:id="rId16"/>
    <p:sldId id="304" r:id="rId17"/>
    <p:sldId id="305" r:id="rId18"/>
    <p:sldId id="306" r:id="rId19"/>
    <p:sldId id="308" r:id="rId20"/>
    <p:sldId id="309" r:id="rId21"/>
    <p:sldId id="274" r:id="rId22"/>
    <p:sldId id="310" r:id="rId2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26" autoAdjust="0"/>
    <p:restoredTop sz="94643" autoAdjust="0"/>
  </p:normalViewPr>
  <p:slideViewPr>
    <p:cSldViewPr>
      <p:cViewPr>
        <p:scale>
          <a:sx n="100" d="100"/>
          <a:sy n="100" d="100"/>
        </p:scale>
        <p:origin x="-27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6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ldung-lsa.de/pool/RRL_Lehrplaene/Erprobung/Gymnasium/FLP_Gym_Geographie_LTn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Gibt%20es%20das%20perfekte%20Endlager%20f&#252;r%20radioaktive%20Abf&#228;lle%20in%20Deutschland.doc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ldung-lsa.de/files/901bfaad19132f9a89b29fbe65aa7ee7/PB_Geo9_KS_Ungleichheiten_Text2012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Planung des Kurses 4 (12.2)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„Verfügbarkeit und Nutzung von Ressourcen analysieren und bewerten“</a:t>
            </a:r>
          </a:p>
        </p:txBody>
      </p:sp>
      <p:sp>
        <p:nvSpPr>
          <p:cNvPr id="4" name="Rechteck 3"/>
          <p:cNvSpPr/>
          <p:nvPr/>
        </p:nvSpPr>
        <p:spPr>
          <a:xfrm>
            <a:off x="1115616" y="548680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>
                <a:hlinkClick r:id="rId2"/>
              </a:rPr>
              <a:t>https://www.bildung-lsa.de/pool/RRL_Lehrplaene/Erprobung/Gymnasium/FLP_Gym_Geographie_LTn.pdf</a:t>
            </a:r>
            <a:endParaRPr lang="de-DE" sz="1200" dirty="0" smtClean="0"/>
          </a:p>
          <a:p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28803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de-DE" sz="2100" b="1" dirty="0" smtClean="0">
                <a:solidFill>
                  <a:srgbClr val="FF0000"/>
                </a:solidFill>
              </a:rPr>
              <a:t>Schritt 1:  Zuordnen der Wissensbestände zu den zu erwerbenden Kompetenzen!</a:t>
            </a:r>
          </a:p>
          <a:p>
            <a:pPr>
              <a:buNone/>
            </a:pPr>
            <a:endParaRPr lang="de-DE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de-DE" sz="1400" b="1" dirty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EE64-2BFF-42BF-8323-854EB44C7EBC}" type="datetime1">
              <a:rPr lang="de-DE" smtClean="0"/>
              <a:pPr/>
              <a:t>26.03.2017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884695" y="6423744"/>
            <a:ext cx="5400600" cy="365125"/>
          </a:xfrm>
        </p:spPr>
        <p:txBody>
          <a:bodyPr/>
          <a:lstStyle/>
          <a:p>
            <a:r>
              <a:rPr lang="de-DE" dirty="0" smtClean="0"/>
              <a:t>Kompetenzorientierter Lehrplan Geographie Gymnasium Sachsen-Anhalt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10</a:t>
            </a:fld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89355989"/>
              </p:ext>
            </p:extLst>
          </p:nvPr>
        </p:nvGraphicFramePr>
        <p:xfrm>
          <a:off x="143508" y="620688"/>
          <a:ext cx="8856983" cy="5285493"/>
        </p:xfrm>
        <a:graphic>
          <a:graphicData uri="http://schemas.openxmlformats.org/drawingml/2006/table">
            <a:tbl>
              <a:tblPr/>
              <a:tblGrid>
                <a:gridCol w="1584097"/>
                <a:gridCol w="4898951"/>
                <a:gridCol w="876420"/>
                <a:gridCol w="1497515"/>
              </a:tblGrid>
              <a:tr h="216024">
                <a:tc gridSpan="2">
                  <a:txBody>
                    <a:bodyPr/>
                    <a:lstStyle/>
                    <a:p>
                      <a:pPr marL="1980565" indent="-1980565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</a:tabLst>
                      </a:pP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Kompetenzschwerpunkt: 	Die Erde als Mensch-Umwelt-System analysieren und bewerten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W1,2,3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T/M sowie Begriffe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</a:tr>
              <a:tr h="11395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00" dirty="0">
                          <a:latin typeface="Arial"/>
                          <a:ea typeface="Times New Roman"/>
                          <a:cs typeface="Times New Roman"/>
                        </a:rPr>
                        <a:t>Erkenntnisse gewinnen und anwenden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- Ressourcen nach verschiedenen Aspekten gliedern und deren Verfügbarkeit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analysieren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- Verfügbarkeit, Nutzung und Gefährdung der Ressource Wasser im Kontext der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Kernprobleme des Globalen Wandels erörtern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- Vorkommen und Nutzung von Rohstoffen in Deutschland analysieren sowie die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Raumwirksamkeit an einem Beispiel nachweisen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Char char="-"/>
                        <a:tabLst>
                          <a:tab pos="226695" algn="l"/>
                          <a:tab pos="449580" algn="l"/>
                        </a:tabLs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W1</a:t>
                      </a:r>
                      <a:b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W2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W3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Kreislaufmodell (WK),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virtuelles Wasser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18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00">
                          <a:latin typeface="Arial"/>
                          <a:ea typeface="Times New Roman"/>
                          <a:cs typeface="Times New Roman"/>
                        </a:rPr>
                        <a:t>Sich räumlich orientieren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die weltweite Verteilung von Lagerstätten beschreiben und den Zusammenhang mit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  geologischen Strukturen erläutern, dabei geologische Profile auswerten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- die Einbindung</a:t>
                      </a: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Deutschlands in globale Rohstoffströme aufzeigen und begründen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Char char="-"/>
                        <a:tabLst>
                          <a:tab pos="226695" algn="l"/>
                          <a:tab pos="201295" algn="l"/>
                        </a:tabLs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W1</a:t>
                      </a:r>
                      <a:b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W3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Lagerstätte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7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00">
                          <a:latin typeface="Arial"/>
                          <a:ea typeface="Times New Roman"/>
                          <a:cs typeface="Times New Roman"/>
                        </a:rPr>
                        <a:t>Kommunizieren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- Wechselwirkungen zwischen Wasser und weiteren Geofaktoren anhand des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  Wasserkreislaufes</a:t>
                      </a: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darstellen und erläutern, dies mithilfe von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Simulationsprogrammen veranschaulichen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- eine Diskussion zu Maßnahmen für einen nachhaltigen Umgang mit Ressourcen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moderieren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W2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W3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err="1" smtClean="0">
                          <a:latin typeface="Arial"/>
                          <a:ea typeface="Times New Roman"/>
                          <a:cs typeface="Times New Roman"/>
                        </a:rPr>
                        <a:t>evt</a:t>
                      </a: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. auch hier:</a:t>
                      </a: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KLM Recycling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2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00">
                          <a:latin typeface="Arial"/>
                          <a:ea typeface="Times New Roman"/>
                          <a:cs typeface="Times New Roman"/>
                        </a:rPr>
                        <a:t>Beurteilen und Bewerten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- Vereinbarungen</a:t>
                      </a: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bzw. Maßnahmen zum Schutz von Süßwasser und des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Weltmeeres prüfen und beurteilen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- das Konfliktpotenzial der Ressourcennutzung an Beispielen darstellen</a:t>
                      </a:r>
                      <a:r>
                        <a:rPr lang="de-DE" sz="1000" baseline="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und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bewerten, (Hypo-)Thesen für eine Konfliktbewältigung aufstellen und erörtern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Char char="-"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durch eigenes Handeln zur nachhaltigen Ressourcennutzung beitragen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endParaRPr lang="de-DE" sz="10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W2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W3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W3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364">
                <a:tc gridSpan="4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Grundlegende Wissensbestände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908729">
                <a:tc gridSpan="4">
                  <a:txBody>
                    <a:bodyPr/>
                    <a:lstStyle/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W1 </a:t>
                      </a: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- natürliche Ressourcen im Überblick</a:t>
                      </a:r>
                      <a:endParaRPr lang="de-DE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W2 </a:t>
                      </a: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- Ressource Wasser</a:t>
                      </a:r>
                      <a:endParaRPr lang="de-DE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W3 </a:t>
                      </a: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- Deutschland</a:t>
                      </a:r>
                      <a:r>
                        <a:rPr lang="de-DE" sz="10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– Ressourcenpotenzial, Rohstoffnutzung und -abhängigkeit</a:t>
                      </a:r>
                      <a:endParaRPr lang="de-DE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1" i="1" dirty="0">
                          <a:latin typeface="Arial"/>
                          <a:ea typeface="Times New Roman"/>
                          <a:cs typeface="Times New Roman"/>
                        </a:rPr>
                        <a:t>Theorien/Modelle</a:t>
                      </a: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Kreislaufmodell (KLM)</a:t>
                      </a:r>
                      <a:endParaRPr lang="de-DE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1" i="1" dirty="0">
                          <a:latin typeface="Arial"/>
                          <a:ea typeface="Times New Roman"/>
                          <a:cs typeface="Times New Roman"/>
                        </a:rPr>
                        <a:t>Fachbegriffe:</a:t>
                      </a: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 Lagerstätte, virtuelles Wasser, Recycling</a:t>
                      </a:r>
                      <a:endParaRPr lang="de-DE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Ellipse 7"/>
          <p:cNvSpPr/>
          <p:nvPr/>
        </p:nvSpPr>
        <p:spPr>
          <a:xfrm>
            <a:off x="7308304" y="3933056"/>
            <a:ext cx="165618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13 DS</a:t>
            </a:r>
          </a:p>
          <a:p>
            <a:pPr algn="ctr"/>
            <a:r>
              <a:rPr lang="de-DE" sz="1400" b="1" dirty="0" smtClean="0"/>
              <a:t>abzüglich Klausur und </a:t>
            </a:r>
            <a:r>
              <a:rPr lang="de-DE" sz="1400" b="1" dirty="0" err="1" smtClean="0"/>
              <a:t>Vorabi</a:t>
            </a:r>
            <a:r>
              <a:rPr lang="de-DE" sz="1400" b="1" dirty="0" smtClean="0"/>
              <a:t>!</a:t>
            </a:r>
          </a:p>
          <a:p>
            <a:pPr algn="ctr"/>
            <a:r>
              <a:rPr lang="de-DE" sz="1600" b="1" dirty="0" smtClean="0">
                <a:sym typeface="Wingdings" pitchFamily="2" charset="2"/>
              </a:rPr>
              <a:t> 11 DS</a:t>
            </a:r>
            <a:endParaRPr lang="de-DE" sz="1600" b="1" dirty="0"/>
          </a:p>
        </p:txBody>
      </p:sp>
    </p:spTree>
    <p:extLst>
      <p:ext uri="{BB962C8B-B14F-4D97-AF65-F5344CB8AC3E}">
        <p14:creationId xmlns:p14="http://schemas.microsoft.com/office/powerpoint/2010/main" xmlns="" val="224360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de-DE" sz="1600" b="1" u="sng" dirty="0" smtClean="0">
                <a:solidFill>
                  <a:srgbClr val="FF0000"/>
                </a:solidFill>
              </a:rPr>
              <a:t>Vor</a:t>
            </a:r>
            <a:r>
              <a:rPr lang="de-DE" sz="1600" b="1" dirty="0" smtClean="0">
                <a:solidFill>
                  <a:srgbClr val="FF0000"/>
                </a:solidFill>
              </a:rPr>
              <a:t> Schritt 2: Kompetenzbereiche und Kompetenzen </a:t>
            </a:r>
            <a:r>
              <a:rPr lang="de-DE" sz="1600" b="1" dirty="0" smtClean="0"/>
              <a:t>(Zusammensetzung aus FLP Seiten 5-8) </a:t>
            </a:r>
            <a:endParaRPr lang="de-DE" sz="1600" b="1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35831214"/>
              </p:ext>
            </p:extLst>
          </p:nvPr>
        </p:nvGraphicFramePr>
        <p:xfrm>
          <a:off x="251520" y="908720"/>
          <a:ext cx="8784976" cy="5799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6912768"/>
              </a:tblGrid>
              <a:tr h="495904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Kompetenzbereiche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Kompetenzen am Ende der</a:t>
                      </a:r>
                      <a:r>
                        <a:rPr lang="de-DE" sz="1200" baseline="0" dirty="0" smtClean="0"/>
                        <a:t> Qualifikationsphase </a:t>
                      </a:r>
                      <a:r>
                        <a:rPr lang="de-DE" sz="1200" baseline="0" dirty="0" smtClean="0">
                          <a:sym typeface="Wingdings" panose="05000000000000000000" pitchFamily="2" charset="2"/>
                        </a:rPr>
                        <a:t> </a:t>
                      </a:r>
                      <a:r>
                        <a:rPr lang="de-DE" sz="1400" baseline="0" dirty="0" smtClean="0">
                          <a:sym typeface="Wingdings" panose="05000000000000000000" pitchFamily="2" charset="2"/>
                        </a:rPr>
                        <a:t>Abschlussniveau Ende 12!</a:t>
                      </a:r>
                      <a:endParaRPr lang="de-DE" sz="1400" dirty="0"/>
                    </a:p>
                  </a:txBody>
                  <a:tcPr/>
                </a:tc>
              </a:tr>
              <a:tr h="152032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Erkenntnisse gewinnen und anwenden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das System Erde als komplexes Gefüge von Natur- und Anthroposphäre analysieren und Wirkungszusammenhänge erläutern,</a:t>
                      </a:r>
                      <a:r>
                        <a:rPr lang="de-DE" sz="12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dabei Fragestellungen und Hypothesen selbst formulieren und kritisch überprüfen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Strukturen und Prozesse in ausgewählten Räumen verschiedener Maßstabsebenen und unterschiedlichen Entwicklungsstandes sowie geographisch relevante Sachverhalte unter Einbeziehung von Theorien und Modellen analysieren und erörtern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geographisch relevante Informationen im Realraum sowie aus traditionellen Medien und digitalen Werkzeugen zur Problembearbeitung und -lösung gewinnen und auswerten</a:t>
                      </a:r>
                      <a:endParaRPr lang="de-DE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Sich räumlich orientieren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sich in (Real-) Räumen und virtuellen Welten unter Verwendung verschiedener traditioneller Medien und digitaler Werkzeuge selbstständig orientieren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topographische Objekte und geographische Sachverhalte in räumliche Orientierungsraster und Ordnungssysteme auf unterschiedlichen Maßstabsebenen einordnen sowie Raumwahrnehmung und –konstruktion reflektieren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Karten zieladäquat auswählen und in Korrelation mit anderen Medien interpretieren sowie Kartenskizzen und einfache digitale Karten</a:t>
                      </a:r>
                      <a:r>
                        <a:rPr lang="de-DE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selbstständig anfertigen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5904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Kommunizieren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gewonnene Erkenntnisse zu geographischen Sachverhalten unter Nutzung der Fachsprache multimedial aufbereiten sowie situations- und adressatengerecht präsentieren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zu geographischen Frage- bzw. Problemstellungen sachlogisch argumentieren sowie in Interaktionen fachliche Aussagen anderer abwägen und darauf angemessen reagieren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5904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Beurteilen und Bewerten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Mensch-Umwelt-Interaktionen unter dem Aspekt der Nachhaltigkeit bewerten sowie Lösungsansätze unter Berücksichtigung des Perspektivenwechsels beurteilen</a:t>
                      </a:r>
                      <a:r>
                        <a:rPr lang="de-DE" sz="12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bzw. selbst entwickeln</a:t>
                      </a:r>
                      <a:endParaRPr lang="de-DE" sz="1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Schlussfolgerungen für das eigene raumverantwortliche Handeln ableiten und Mitverantwortung bei der Bewahrung und Gestaltung einer zukunftsfähigen Lebenswirklichkeit übernehmen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erzielte Arbeitsergebnisse im Zusammenhang mit gewählten geographiespezifischen Denk- und Verfahrensweisen reflektieren und Schlussfolgerungen ziehen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e-DE" sz="1600" b="1" u="sng" dirty="0" smtClean="0">
                <a:solidFill>
                  <a:srgbClr val="FF0000"/>
                </a:solidFill>
              </a:rPr>
              <a:t>Schritt 2: Beitrag des Kompetenzschwerpunktes 10/1 zur Kompetenzentwicklung</a:t>
            </a:r>
            <a:r>
              <a:rPr lang="de-DE" sz="1600" b="1" dirty="0" smtClean="0">
                <a:solidFill>
                  <a:srgbClr val="FF0000"/>
                </a:solidFill>
              </a:rPr>
              <a:t/>
            </a:r>
            <a:br>
              <a:rPr lang="de-DE" sz="1600" b="1" dirty="0" smtClean="0">
                <a:solidFill>
                  <a:srgbClr val="FF0000"/>
                </a:solidFill>
              </a:rPr>
            </a:br>
            <a:r>
              <a:rPr lang="de-DE" sz="1600" b="1" dirty="0" smtClean="0">
                <a:solidFill>
                  <a:srgbClr val="FF0000"/>
                </a:solidFill>
              </a:rPr>
              <a:t/>
            </a:r>
            <a:br>
              <a:rPr lang="de-DE" sz="1600" b="1" dirty="0" smtClean="0">
                <a:solidFill>
                  <a:srgbClr val="FF0000"/>
                </a:solidFill>
              </a:rPr>
            </a:br>
            <a:r>
              <a:rPr lang="de-DE" sz="1600" b="1" dirty="0" smtClean="0"/>
              <a:t>also die Frage beantworten: Welche Teilkompetenz wird in diesem KS entwickelt, um das entsprechende </a:t>
            </a:r>
            <a:r>
              <a:rPr lang="de-DE" sz="1600" b="1" dirty="0" err="1" smtClean="0"/>
              <a:t>Abschluss“niveau</a:t>
            </a:r>
            <a:r>
              <a:rPr lang="de-DE" sz="1600" b="1" dirty="0" smtClean="0"/>
              <a:t>“ in 12 zu erreichen?  </a:t>
            </a:r>
            <a:endParaRPr lang="de-DE" sz="1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844824"/>
            <a:ext cx="8568952" cy="37444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2800" b="1" u="sng" dirty="0" smtClean="0">
                <a:solidFill>
                  <a:schemeClr val="accent5">
                    <a:lumMod val="75000"/>
                  </a:schemeClr>
                </a:solidFill>
              </a:rPr>
              <a:t>Erkenntnisse</a:t>
            </a:r>
            <a:r>
              <a:rPr lang="de-DE" sz="1600" u="sng" dirty="0" smtClean="0">
                <a:solidFill>
                  <a:schemeClr val="accent5">
                    <a:lumMod val="75000"/>
                  </a:schemeClr>
                </a:solidFill>
              </a:rPr>
              <a:t> gewinnen und anwenden</a:t>
            </a:r>
          </a:p>
          <a:p>
            <a:pPr>
              <a:buNone/>
            </a:pPr>
            <a:endParaRPr lang="de-DE" sz="1600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de-DE" sz="1400" dirty="0" smtClean="0">
                <a:solidFill>
                  <a:srgbClr val="C00000"/>
                </a:solidFill>
              </a:rPr>
              <a:t>das System Erde als komplexes Gefüge von Natur- und Anthroposphäre analysieren und Wirkungszusammenhänge erläutern, dabei Fragestellungen und Hypothesen selbst formulieren und kritisch überprüfen</a:t>
            </a:r>
          </a:p>
          <a:p>
            <a:pPr>
              <a:buFont typeface="Wingdings"/>
              <a:buChar char="è"/>
            </a:pPr>
            <a:endParaRPr lang="de-DE" sz="1200" b="1" dirty="0" smtClean="0"/>
          </a:p>
          <a:p>
            <a:pPr>
              <a:buFont typeface="Wingdings"/>
              <a:buChar char="è"/>
            </a:pPr>
            <a:r>
              <a:rPr lang="de-DE" sz="1200" b="1" dirty="0" smtClean="0"/>
              <a:t>Ressourcen nach verschiedenen Aspekten gliedern und deren Verfügbarkeit analysieren</a:t>
            </a:r>
          </a:p>
          <a:p>
            <a:pPr>
              <a:buFont typeface="Wingdings"/>
              <a:buChar char="è"/>
            </a:pPr>
            <a:r>
              <a:rPr lang="de-DE" sz="1200" b="1" dirty="0" smtClean="0"/>
              <a:t>Verfügbarkeit, Nutzung und Gefährdung der Ressource Wasser im Kontext der Kernprobleme des Globalen Wandels erörtern</a:t>
            </a:r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400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de-DE" sz="1400" dirty="0" smtClean="0">
                <a:solidFill>
                  <a:srgbClr val="C00000"/>
                </a:solidFill>
              </a:rPr>
              <a:t>geographisch relevante Informationen im Realraum sowie aus traditionellen Medien und digitalen Werkzeugen zur Problembearbeitung und -lösung gewinnen und auswerten</a:t>
            </a:r>
          </a:p>
          <a:p>
            <a:pPr>
              <a:buFont typeface="Wingdings"/>
              <a:buChar char="è"/>
            </a:pPr>
            <a:r>
              <a:rPr lang="de-DE" sz="1200" b="1" dirty="0" smtClean="0"/>
              <a:t>geologische Profile auswerten</a:t>
            </a:r>
          </a:p>
          <a:p>
            <a:pPr>
              <a:buFont typeface="Wingdings"/>
              <a:buChar char="è"/>
            </a:pPr>
            <a:r>
              <a:rPr lang="de-DE" sz="1200" b="1" dirty="0" smtClean="0"/>
              <a:t>Vereinbarungen bzw. Maßnahmen zum Schutz von Süßwasser und des Weltmeeres prüfen und beurteilen</a:t>
            </a:r>
          </a:p>
          <a:p>
            <a:pPr>
              <a:buFont typeface="Wingdings"/>
              <a:buChar char="è"/>
            </a:pPr>
            <a:r>
              <a:rPr lang="de-DE" sz="1200" b="1" dirty="0" smtClean="0"/>
              <a:t>Vorkommen und Nutzung von Rohstoffen in Deutschland analysieren sowie ihre Raumwirksamkeit an einem Beispiel nachweisen</a:t>
            </a:r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600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Schritt 2: Beitrag des Kompetenzschwerpunktes zur Kompetenzentwicklung</a:t>
            </a:r>
            <a:endParaRPr lang="de-DE" sz="1600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DE" sz="2400" u="sng" dirty="0" smtClean="0">
                <a:solidFill>
                  <a:schemeClr val="accent5">
                    <a:lumMod val="75000"/>
                  </a:schemeClr>
                </a:solidFill>
              </a:rPr>
              <a:t>Sich räumlich orientieren</a:t>
            </a:r>
          </a:p>
          <a:p>
            <a:pPr>
              <a:buNone/>
            </a:pPr>
            <a:endParaRPr lang="de-DE" sz="1600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de-DE" sz="1400" dirty="0" smtClean="0">
                <a:solidFill>
                  <a:srgbClr val="C00000"/>
                </a:solidFill>
              </a:rPr>
              <a:t>sich in (Real-) Räumen und virtuellen Welten unter Verwendung verschiedener traditioneller und digitaler Medien selbstständig orientieren</a:t>
            </a:r>
          </a:p>
          <a:p>
            <a:pPr>
              <a:buFont typeface="Wingdings"/>
              <a:buChar char="è"/>
            </a:pPr>
            <a:r>
              <a:rPr lang="de-DE" sz="1200" b="1" dirty="0" smtClean="0"/>
              <a:t>weltweite Verteilung von Lagerstätten beschreiben und den Zusammenhang mit geologischen Strukturen erläutern</a:t>
            </a:r>
          </a:p>
          <a:p>
            <a:pPr>
              <a:buFont typeface="Wingdings"/>
              <a:buChar char="è"/>
            </a:pPr>
            <a:endParaRPr lang="de-DE" sz="1200" b="1" dirty="0" smtClean="0"/>
          </a:p>
          <a:p>
            <a:pPr>
              <a:buNone/>
            </a:pPr>
            <a:endParaRPr lang="de-DE" sz="1200" dirty="0" smtClean="0"/>
          </a:p>
          <a:p>
            <a:pPr>
              <a:buFont typeface="Wingdings"/>
              <a:buChar char="è"/>
            </a:pPr>
            <a:endParaRPr lang="de-DE" sz="1200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de-DE" sz="1400" dirty="0" smtClean="0">
                <a:solidFill>
                  <a:srgbClr val="C00000"/>
                </a:solidFill>
              </a:rPr>
              <a:t>topographische Objekte und geographische Sachverhalte in räumliche Orientierungsraster und Ordnungssysteme auf unterschiedlichen Maßstabsebenen einordnen sowie Raumwahrnehmung und –konstruktion reflektieren</a:t>
            </a:r>
          </a:p>
          <a:p>
            <a:pPr>
              <a:buNone/>
            </a:pPr>
            <a:r>
              <a:rPr lang="de-DE" sz="1200" dirty="0" smtClean="0">
                <a:sym typeface="Wingdings" pitchFamily="2" charset="2"/>
              </a:rPr>
              <a:t>	</a:t>
            </a:r>
            <a:r>
              <a:rPr lang="de-DE" sz="1200" b="1" dirty="0" smtClean="0"/>
              <a:t>Einbindung Deutschlands in globale Rohstoffströme aufzeigen und begründen</a:t>
            </a:r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600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Schritt 2: Beitrag des Kompetenzschwerpunktes zur Kompetenzentwicklung</a:t>
            </a:r>
            <a:endParaRPr lang="de-DE" sz="1600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2400" u="sng" dirty="0" smtClean="0">
                <a:solidFill>
                  <a:schemeClr val="accent5">
                    <a:lumMod val="75000"/>
                  </a:schemeClr>
                </a:solidFill>
              </a:rPr>
              <a:t>Kommunizieren</a:t>
            </a:r>
          </a:p>
          <a:p>
            <a:pPr>
              <a:buNone/>
            </a:pPr>
            <a:endParaRPr lang="de-DE" sz="1600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de-DE" sz="1400" dirty="0" smtClean="0">
                <a:solidFill>
                  <a:srgbClr val="C00000"/>
                </a:solidFill>
              </a:rPr>
              <a:t>gewonnene Erkenntnisse zu geographischen Sachverhalten unter Nutzung der Fachsprache multimedial aufbereiten sowie situations- und adressatengerecht präsentieren</a:t>
            </a:r>
          </a:p>
          <a:p>
            <a:pPr>
              <a:buFont typeface="Wingdings"/>
              <a:buChar char="è"/>
            </a:pPr>
            <a:r>
              <a:rPr lang="de-DE" sz="1200" b="1" dirty="0" smtClean="0"/>
              <a:t>Wechselwirkungen zwischen Wasser und weiteren Geofaktoren anhand des Wasserkreislaufes darstellen und erläutern, dies mit Hilfe von Simulationen veranschaulichen </a:t>
            </a:r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dirty="0" smtClean="0"/>
          </a:p>
          <a:p>
            <a:pPr>
              <a:buFont typeface="Wingdings"/>
              <a:buChar char="è"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r>
              <a:rPr lang="de-DE" sz="1400" dirty="0" smtClean="0">
                <a:solidFill>
                  <a:srgbClr val="C00000"/>
                </a:solidFill>
              </a:rPr>
              <a:t>zu geographischen Frage- bzw. Problemstellungen sachlogisch argumentieren sowie in Interaktionen fachliche Aussagen anderer abwägen und darauf angemessen reagieren</a:t>
            </a:r>
          </a:p>
          <a:p>
            <a:pPr>
              <a:buFont typeface="Wingdings"/>
              <a:buChar char="è"/>
            </a:pPr>
            <a:r>
              <a:rPr lang="de-DE" sz="1200" b="1" dirty="0" smtClean="0"/>
              <a:t>eine Diskussion zu Maßnahmen für einen nachhaltigen Umgang mit Ressourcen moderieren</a:t>
            </a:r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600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Schritt 2: Beitrag des Kompetenzschwerpunktes zur Kompetenzentwicklung</a:t>
            </a:r>
            <a:endParaRPr lang="de-DE" sz="1600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2400" u="sng" dirty="0" smtClean="0">
                <a:solidFill>
                  <a:schemeClr val="accent5">
                    <a:lumMod val="75000"/>
                  </a:schemeClr>
                </a:solidFill>
              </a:rPr>
              <a:t>Beurteilen und Bewerten</a:t>
            </a:r>
          </a:p>
          <a:p>
            <a:pPr>
              <a:buNone/>
            </a:pPr>
            <a:endParaRPr lang="de-DE" sz="1600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de-DE" sz="1400" dirty="0" smtClean="0">
                <a:solidFill>
                  <a:srgbClr val="FF0000"/>
                </a:solidFill>
              </a:rPr>
              <a:t>Mensch-Umwelt-Interaktionen unter dem Aspekt der Nachhaltigkeit bewerten und Lösungsansätze unter Berücksichtigung des Perspektivenwechsels beurteilen</a:t>
            </a:r>
          </a:p>
          <a:p>
            <a:pPr>
              <a:buNone/>
            </a:pPr>
            <a:endParaRPr lang="de-DE" sz="1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de-DE" sz="1200" b="1" dirty="0" smtClean="0">
                <a:sym typeface="Wingdings" pitchFamily="2" charset="2"/>
              </a:rPr>
              <a:t>	</a:t>
            </a:r>
            <a:r>
              <a:rPr lang="de-DE" sz="1200" b="1" dirty="0" smtClean="0"/>
              <a:t>das Konfliktpotenzial der Ressourcennutzung an Beispielen darstellen und bewerten, (Hypo-)Thesen für eine Konfliktbewältigung aufstellen und erörtern</a:t>
            </a:r>
          </a:p>
          <a:p>
            <a:pPr>
              <a:buNone/>
            </a:pPr>
            <a:endParaRPr lang="de-DE" sz="1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de-DE" sz="1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de-DE" sz="1400" dirty="0" smtClean="0">
                <a:solidFill>
                  <a:srgbClr val="FF0000"/>
                </a:solidFill>
              </a:rPr>
              <a:t>Schlussfolgerungen für das eigene raumverantwortliche Handeln ableiten und Mitverantwortung bei der Bewahrung und Gestaltung einer zukunftsfähigen Lebenswirklichkeit übernehmen</a:t>
            </a:r>
          </a:p>
          <a:p>
            <a:pPr>
              <a:buNone/>
            </a:pPr>
            <a:endParaRPr lang="de-DE" sz="1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de-DE" sz="1200" b="1" dirty="0" smtClean="0">
                <a:sym typeface="Wingdings" pitchFamily="2" charset="2"/>
              </a:rPr>
              <a:t> </a:t>
            </a:r>
            <a:r>
              <a:rPr lang="de-DE" sz="1200" b="1" dirty="0" smtClean="0"/>
              <a:t>durch eigenes Handeln zur nachhaltigen Ressourcennutzung beitragen</a:t>
            </a:r>
          </a:p>
          <a:p>
            <a:pPr>
              <a:buNone/>
            </a:pPr>
            <a:endParaRPr lang="de-DE" sz="1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600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Schritt 3: Ermitteln fachübergreifender Bezüge</a:t>
            </a:r>
            <a:endParaRPr lang="de-DE" sz="1600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032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1200" b="1" dirty="0" smtClean="0"/>
              <a:t>DEUTSCH</a:t>
            </a:r>
            <a:r>
              <a:rPr lang="de-DE" sz="1200" dirty="0" smtClean="0"/>
              <a:t> FLP Seite 37 (Schuljahrgänge 11/12)</a:t>
            </a:r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600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611560" y="4725144"/>
            <a:ext cx="79208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Diese Kompetenz nutzen, um eine </a:t>
            </a:r>
            <a:r>
              <a:rPr lang="de-DE" sz="1400" b="1" dirty="0" smtClean="0"/>
              <a:t>Diskussion zu Maßnahmen für einen nachhaltigen Umgang mit Ressourcen zu moderieren</a:t>
            </a:r>
            <a:r>
              <a:rPr lang="de-DE" sz="1400" dirty="0" smtClean="0"/>
              <a:t>!</a:t>
            </a:r>
            <a:endParaRPr lang="de-DE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00808"/>
            <a:ext cx="741997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Gerade Verbindung 10"/>
          <p:cNvCxnSpPr/>
          <p:nvPr/>
        </p:nvCxnSpPr>
        <p:spPr>
          <a:xfrm>
            <a:off x="3059832" y="3356992"/>
            <a:ext cx="432048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1259632" y="3573016"/>
            <a:ext cx="216024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Schritt 3: Ermitteln fachübergreifender Bezüge</a:t>
            </a:r>
            <a:endParaRPr lang="de-DE" sz="1600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251520" y="1052736"/>
            <a:ext cx="8445624" cy="4032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1200" b="1" dirty="0" smtClean="0"/>
              <a:t>Ethikunterricht</a:t>
            </a:r>
          </a:p>
          <a:p>
            <a:pPr>
              <a:buNone/>
            </a:pPr>
            <a:r>
              <a:rPr lang="de-DE" sz="1200" dirty="0" smtClean="0"/>
              <a:t>FLP Seite 24 </a:t>
            </a:r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600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755576" y="5733256"/>
            <a:ext cx="79208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Diese Kompetenz nutzen, um </a:t>
            </a:r>
            <a:r>
              <a:rPr lang="de-DE" sz="1400" b="1" dirty="0" smtClean="0">
                <a:solidFill>
                  <a:schemeClr val="bg1"/>
                </a:solidFill>
              </a:rPr>
              <a:t>Thesen für eine Konfliktbewältigung in der Ressourcennutzung aufstellen und erörtern zu können</a:t>
            </a:r>
            <a:r>
              <a:rPr lang="de-DE" sz="1400" dirty="0" smtClean="0"/>
              <a:t>!</a:t>
            </a:r>
            <a:endParaRPr lang="de-DE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620688"/>
            <a:ext cx="6429375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Gerade Verbindung mit Pfeil 9"/>
          <p:cNvCxnSpPr/>
          <p:nvPr/>
        </p:nvCxnSpPr>
        <p:spPr>
          <a:xfrm>
            <a:off x="827584" y="2492896"/>
            <a:ext cx="64807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Schritt 4: </a:t>
            </a:r>
            <a:r>
              <a:rPr lang="de-DE" sz="1600" b="1" dirty="0" smtClean="0"/>
              <a:t>Sachstrukturanalyse</a:t>
            </a:r>
            <a:r>
              <a:rPr lang="de-DE" sz="1600" b="1" dirty="0" smtClean="0">
                <a:solidFill>
                  <a:srgbClr val="FF0000"/>
                </a:solidFill>
              </a:rPr>
              <a:t> und </a:t>
            </a:r>
            <a:r>
              <a:rPr lang="de-DE" sz="1600" b="1" dirty="0" smtClean="0">
                <a:solidFill>
                  <a:srgbClr val="00B050"/>
                </a:solidFill>
              </a:rPr>
              <a:t>Zuordnung der Kompetenzen</a:t>
            </a:r>
            <a:endParaRPr lang="de-DE" sz="1600" dirty="0">
              <a:solidFill>
                <a:srgbClr val="00B05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6" y="375739"/>
            <a:ext cx="8352927" cy="1642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29" tIns="45720" rIns="899829" bIns="2697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endParaRPr kumimoji="0" lang="de-DE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r>
              <a:rPr kumimoji="0" lang="de-DE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W1 – natürliche Ressourcen im Überblick </a:t>
            </a:r>
            <a:r>
              <a:rPr kumimoji="0" lang="de-DE" sz="1400" b="1" i="0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(3 DS)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227013" algn="l"/>
              </a:tabLst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Gliederungsmöglichkeiten</a:t>
            </a:r>
            <a:r>
              <a:rPr kumimoji="0" lang="de-DE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von 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Ressourcen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227013" algn="l"/>
              </a:tabLst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Lagerstättenverteilung </a:t>
            </a:r>
            <a:r>
              <a:rPr lang="de-DE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weltweit und die Verfügbarkeit von Ressourcen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227013" algn="l"/>
              </a:tabLst>
            </a:pPr>
            <a:r>
              <a:rPr lang="de-DE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Ressourcennutzung an einem Fallbeispiel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51520" y="1700808"/>
          <a:ext cx="8640961" cy="49377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72208"/>
                <a:gridCol w="3672408"/>
                <a:gridCol w="3096345"/>
              </a:tblGrid>
              <a:tr h="11521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Gliederungsmöglich-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keiten</a:t>
                      </a:r>
                      <a:r>
                        <a:rPr kumimoji="0" lang="de-DE" sz="1200" b="1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von 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Ressourcen </a:t>
                      </a:r>
                      <a:endParaRPr lang="de-DE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/>
                        <a:t>Klassifikation</a:t>
                      </a:r>
                      <a:r>
                        <a:rPr lang="de-DE" sz="1200" b="0" baseline="0" dirty="0" smtClean="0"/>
                        <a:t> in Rohstoffarten: </a:t>
                      </a:r>
                    </a:p>
                    <a:p>
                      <a:r>
                        <a:rPr lang="de-DE" sz="1200" b="0" baseline="0" dirty="0" smtClean="0"/>
                        <a:t>Agrar- und mineralische Rohstoffe sowie R. aus Boden, Luft und Wasser</a:t>
                      </a:r>
                    </a:p>
                    <a:p>
                      <a:r>
                        <a:rPr lang="de-DE" sz="1200" b="0" baseline="0" dirty="0" smtClean="0"/>
                        <a:t>Erneuerbar (nachwachsend) und nichterneuerbar (mineralisch und fossil)</a:t>
                      </a:r>
                    </a:p>
                    <a:p>
                      <a:r>
                        <a:rPr lang="de-DE" sz="1200" b="0" baseline="0" dirty="0" smtClean="0"/>
                        <a:t>Ressourcen und Reserven</a:t>
                      </a:r>
                      <a:endParaRPr lang="de-DE" sz="1200" b="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200" b="1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… Ressourcen nach verschiedenen Aspekten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200" b="1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gliedern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endParaRPr lang="de-DE" sz="1200" b="1" baseline="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endParaRPr lang="de-DE" sz="1200" b="1" baseline="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endParaRPr lang="de-DE" sz="1200" b="1" baseline="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endParaRPr lang="de-DE" sz="1200" b="1" baseline="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endParaRPr lang="de-DE" sz="1200" b="1" baseline="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200" b="1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… </a:t>
                      </a:r>
                      <a:r>
                        <a:rPr lang="de-DE" sz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die weltweite Verteilung von Lagerstätten beschreiben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… </a:t>
                      </a:r>
                      <a:r>
                        <a:rPr lang="de-DE" sz="1200" b="1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und deren Verfügbarkeit  analysieren</a:t>
                      </a:r>
                      <a:endParaRPr lang="de-DE" sz="120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endParaRPr lang="de-DE" sz="120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endParaRPr lang="de-DE" sz="120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endParaRPr lang="de-DE" sz="120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200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… das Konfliktpotenzial der Ressourcen-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200" baseline="0" dirty="0" err="1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nutzung</a:t>
                      </a:r>
                      <a:r>
                        <a:rPr lang="de-DE" sz="1200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an Beispielen darstellen und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200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bewerten und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200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… (Hypo-)Thesen für eine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200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Konfliktbewältigung aufstellen und erörtern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701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Lagerstättenverteilung weltweit und die Verfügbarkeit von Ressourcen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/>
                        <a:t>Ungleiche Verteilung mineralischer und fossiler Rohstoffe an bestimmten Standorten der Erdkruste </a:t>
                      </a:r>
                    </a:p>
                    <a:p>
                      <a:r>
                        <a:rPr lang="de-DE" sz="1200" b="0" dirty="0" smtClean="0"/>
                        <a:t>Lagerstättentopografie von metallischen Rohstoffen</a:t>
                      </a:r>
                      <a:r>
                        <a:rPr lang="de-DE" sz="1200" b="0" baseline="0" dirty="0" smtClean="0"/>
                        <a:t> und </a:t>
                      </a:r>
                      <a:r>
                        <a:rPr lang="de-DE" sz="1200" b="0" dirty="0" smtClean="0"/>
                        <a:t>Energierohstoffen</a:t>
                      </a:r>
                    </a:p>
                    <a:p>
                      <a:r>
                        <a:rPr lang="de-DE" sz="1200" b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Weltweite Verfügbarkeit und Nutzung von Ressourcen </a:t>
                      </a:r>
                      <a:r>
                        <a:rPr lang="de-DE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 Referat Dr. Bookhagen</a:t>
                      </a:r>
                      <a:r>
                        <a:rPr lang="de-DE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sz="1200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/>
                </a:tc>
              </a:tr>
              <a:tr h="16774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>
                          <a:latin typeface="Arial" pitchFamily="34" charset="0"/>
                          <a:cs typeface="Arial" pitchFamily="34" charset="0"/>
                        </a:rPr>
                        <a:t>Ressourcennutzung an einem Fallbeispiel</a:t>
                      </a:r>
                      <a:endParaRPr lang="de-DE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Konfliktpotenzial der Ressourcennutzung an einem Raumbeispiel „Coltanabbau im Kongo“</a:t>
                      </a:r>
                    </a:p>
                    <a:p>
                      <a:pPr>
                        <a:buFont typeface="Wingdings"/>
                        <a:buChar char="è"/>
                      </a:pPr>
                      <a:r>
                        <a:rPr lang="de-DE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Referat Dr. Bookhagen</a:t>
                      </a:r>
                    </a:p>
                    <a:p>
                      <a:pPr>
                        <a:buFont typeface="Wingdings"/>
                        <a:buChar char="è"/>
                      </a:pPr>
                      <a:r>
                        <a:rPr lang="de-DE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„Die Handy-Rohstoffbox“  Referat Dr. Bookhagen</a:t>
                      </a:r>
                    </a:p>
                    <a:p>
                      <a:pPr>
                        <a:buFont typeface="Wingdings"/>
                        <a:buNone/>
                      </a:pPr>
                      <a:r>
                        <a:rPr lang="de-DE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    </a:t>
                      </a:r>
                      <a:r>
                        <a:rPr lang="de-DE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lang="de-DE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Recycling - Lebenszyklus am Beispiel eines  </a:t>
                      </a:r>
                    </a:p>
                    <a:p>
                      <a:pPr>
                        <a:buFont typeface="Wingdings"/>
                        <a:buNone/>
                      </a:pPr>
                      <a:r>
                        <a:rPr lang="de-DE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     Mobiltelefons</a:t>
                      </a:r>
                    </a:p>
                    <a:p>
                      <a:pPr>
                        <a:buFont typeface="Wingdings"/>
                        <a:buNone/>
                      </a:pPr>
                      <a:r>
                        <a:rPr lang="de-DE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Oder:</a:t>
                      </a:r>
                    </a:p>
                    <a:p>
                      <a:pPr>
                        <a:buFont typeface="Wingdings"/>
                        <a:buNone/>
                      </a:pPr>
                      <a:r>
                        <a:rPr lang="de-DE" sz="1200" b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„Konfliktpotenzial der </a:t>
                      </a:r>
                      <a:r>
                        <a:rPr lang="de-DE" sz="1200" b="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Resourcennutzung</a:t>
                      </a:r>
                      <a:r>
                        <a:rPr lang="de-DE" sz="1200" b="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am FB der Atacama“ </a:t>
                      </a:r>
                      <a:r>
                        <a:rPr lang="de-DE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 Referat Frau Indrischek</a:t>
                      </a:r>
                      <a:endParaRPr lang="de-DE" sz="1200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796731">
                <a:tc gridSpan="3">
                  <a:txBody>
                    <a:bodyPr/>
                    <a:lstStyle/>
                    <a:p>
                      <a:r>
                        <a:rPr lang="de-DE" sz="1200" dirty="0" smtClean="0"/>
                        <a:t>Theorien und Modelle:</a:t>
                      </a:r>
                      <a:r>
                        <a:rPr lang="de-DE" sz="1200" baseline="0" dirty="0" smtClean="0"/>
                        <a:t> -</a:t>
                      </a:r>
                      <a:endParaRPr lang="de-DE" sz="1200" dirty="0" smtClean="0"/>
                    </a:p>
                    <a:p>
                      <a:r>
                        <a:rPr lang="de-DE" sz="1200" u="sng" dirty="0" smtClean="0"/>
                        <a:t>Fachbegriffe</a:t>
                      </a:r>
                    </a:p>
                    <a:p>
                      <a:r>
                        <a:rPr lang="de-DE" sz="1200" dirty="0" smtClean="0">
                          <a:solidFill>
                            <a:srgbClr val="FF0000"/>
                          </a:solidFill>
                        </a:rPr>
                        <a:t>Lagerstätte</a:t>
                      </a:r>
                      <a:r>
                        <a:rPr lang="de-DE" sz="1200" dirty="0" smtClean="0"/>
                        <a:t>: </a:t>
                      </a:r>
                      <a:r>
                        <a:rPr lang="de-DE" sz="1200" b="1" dirty="0" smtClean="0"/>
                        <a:t>abbauwürdige und natürliche Anreicherung von Bodenschätzen</a:t>
                      </a:r>
                    </a:p>
                    <a:p>
                      <a:r>
                        <a:rPr lang="de-DE" sz="1200" dirty="0" smtClean="0">
                          <a:solidFill>
                            <a:srgbClr val="FF0000"/>
                          </a:solidFill>
                        </a:rPr>
                        <a:t>Recycling</a:t>
                      </a:r>
                      <a:r>
                        <a:rPr lang="de-DE" sz="1200" dirty="0" smtClean="0"/>
                        <a:t>: </a:t>
                      </a:r>
                      <a:r>
                        <a:rPr lang="de-DE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Rückführung von Abfall oder Abwärme in den in den Produktions- oder Verbraucherkreislauf</a:t>
                      </a:r>
                      <a:endParaRPr lang="de-DE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Ellipse 7"/>
          <p:cNvSpPr/>
          <p:nvPr/>
        </p:nvSpPr>
        <p:spPr>
          <a:xfrm>
            <a:off x="5436096" y="2276872"/>
            <a:ext cx="720080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1 DS</a:t>
            </a:r>
            <a:endParaRPr lang="de-DE" sz="1400" dirty="0"/>
          </a:p>
        </p:txBody>
      </p:sp>
      <p:sp>
        <p:nvSpPr>
          <p:cNvPr id="9" name="Ellipse 8"/>
          <p:cNvSpPr/>
          <p:nvPr/>
        </p:nvSpPr>
        <p:spPr>
          <a:xfrm>
            <a:off x="5652120" y="3861048"/>
            <a:ext cx="720080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1 DS</a:t>
            </a:r>
            <a:endParaRPr lang="de-DE" sz="1400" dirty="0"/>
          </a:p>
        </p:txBody>
      </p:sp>
      <p:sp>
        <p:nvSpPr>
          <p:cNvPr id="10" name="Ellipse 9"/>
          <p:cNvSpPr/>
          <p:nvPr/>
        </p:nvSpPr>
        <p:spPr>
          <a:xfrm>
            <a:off x="5076056" y="4941168"/>
            <a:ext cx="720080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1 DS</a:t>
            </a:r>
            <a:endParaRPr 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Schritt 4: </a:t>
            </a:r>
            <a:r>
              <a:rPr lang="de-DE" sz="1600" b="1" dirty="0" smtClean="0"/>
              <a:t>Sachstrukturanalyse</a:t>
            </a:r>
            <a:r>
              <a:rPr lang="de-DE" sz="1600" b="1" dirty="0" smtClean="0">
                <a:solidFill>
                  <a:srgbClr val="FF0000"/>
                </a:solidFill>
              </a:rPr>
              <a:t> und </a:t>
            </a:r>
            <a:r>
              <a:rPr lang="de-DE" sz="1600" b="1" dirty="0" smtClean="0">
                <a:solidFill>
                  <a:srgbClr val="00B050"/>
                </a:solidFill>
              </a:rPr>
              <a:t>Zuordnung der Kompetenzen</a:t>
            </a:r>
            <a:endParaRPr lang="de-DE" sz="1600" dirty="0">
              <a:solidFill>
                <a:srgbClr val="00B05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6" y="188640"/>
            <a:ext cx="8352927" cy="191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29" tIns="45720" rIns="899829" bIns="2697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endParaRPr kumimoji="0" lang="de-DE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endParaRPr kumimoji="0" lang="de-DE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r>
              <a:rPr kumimoji="0" lang="de-DE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W2 – Ressource Wasser </a:t>
            </a:r>
            <a:r>
              <a:rPr kumimoji="0" lang="de-DE" sz="1400" b="1" i="0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(5</a:t>
            </a:r>
            <a:r>
              <a:rPr kumimoji="0" lang="de-DE" sz="1400" b="1" i="0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de-DE" sz="1400" b="1" i="0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Ø"/>
              <a:tabLst>
                <a:tab pos="226695" algn="l"/>
                <a:tab pos="449580" algn="l"/>
              </a:tabLst>
            </a:pPr>
            <a:r>
              <a:rPr lang="de-DE" sz="1200" dirty="0" smtClean="0">
                <a:latin typeface="Arial"/>
                <a:ea typeface="Times New Roman"/>
                <a:cs typeface="Times New Roman"/>
              </a:rPr>
              <a:t>Wasserkreislauf und Verfügbarkeit der Ressource Wasser</a:t>
            </a:r>
          </a:p>
          <a:p>
            <a:pPr marL="342900" lvl="0" indent="-3429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Ø"/>
              <a:tabLst>
                <a:tab pos="226695" algn="l"/>
                <a:tab pos="449580" algn="l"/>
              </a:tabLst>
            </a:pPr>
            <a:r>
              <a:rPr lang="de-DE" sz="1200" dirty="0" smtClean="0">
                <a:latin typeface="Arial"/>
                <a:ea typeface="Times New Roman"/>
                <a:cs typeface="Times New Roman"/>
              </a:rPr>
              <a:t>Nutzung und Gefährdung der Ressource Wasser</a:t>
            </a:r>
          </a:p>
          <a:p>
            <a:pPr marL="201295" indent="-20129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Ø"/>
              <a:tabLst>
                <a:tab pos="226695" algn="l"/>
                <a:tab pos="201295" algn="l"/>
              </a:tabLst>
            </a:pPr>
            <a:r>
              <a:rPr lang="de-DE" sz="1200" dirty="0" smtClean="0">
                <a:latin typeface="Arial"/>
                <a:ea typeface="Times New Roman"/>
                <a:cs typeface="Times New Roman"/>
              </a:rPr>
              <a:t>    Maßnahmen zum Schutz von Süßwasser und des Weltmeeres</a:t>
            </a:r>
          </a:p>
          <a:p>
            <a:pPr marL="342900" lvl="0" indent="-3429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Tx/>
              <a:buNone/>
              <a:tabLst>
                <a:tab pos="226695" algn="l"/>
                <a:tab pos="449580" algn="l"/>
              </a:tabLst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51520" y="1700809"/>
          <a:ext cx="8640961" cy="501355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96144"/>
                <a:gridCol w="4680520"/>
                <a:gridCol w="2664297"/>
              </a:tblGrid>
              <a:tr h="12961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latin typeface="+mn-lt"/>
                          <a:ea typeface="Times New Roman"/>
                          <a:cs typeface="Times New Roman"/>
                        </a:rPr>
                        <a:t>Wasserkreislauf und Verfügbarkeit der Ressource Wasser</a:t>
                      </a:r>
                      <a:endParaRPr lang="de-DE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latin typeface="+mn-lt"/>
                        </a:rPr>
                        <a:t>grafische Darstellung</a:t>
                      </a:r>
                    </a:p>
                    <a:p>
                      <a:r>
                        <a:rPr lang="de-DE" sz="1200" b="0" dirty="0" smtClean="0">
                          <a:latin typeface="+mn-lt"/>
                        </a:rPr>
                        <a:t>Hauptsteuergrößen (N, A, V, T)</a:t>
                      </a:r>
                    </a:p>
                    <a:p>
                      <a:r>
                        <a:rPr lang="de-DE" sz="1200" b="0" dirty="0" smtClean="0">
                          <a:latin typeface="+mn-lt"/>
                        </a:rPr>
                        <a:t>Teilkreisläufe (Meer, Land, Land-Meer)</a:t>
                      </a:r>
                    </a:p>
                    <a:p>
                      <a:r>
                        <a:rPr lang="de-DE" sz="1200" b="0" dirty="0" smtClean="0">
                          <a:latin typeface="+mn-lt"/>
                        </a:rPr>
                        <a:t>Erweiterte Wasserhaushaltsgleichung: N=V+A+(R-B)</a:t>
                      </a:r>
                    </a:p>
                    <a:p>
                      <a:r>
                        <a:rPr lang="de-DE" sz="1200" b="0" dirty="0" smtClean="0">
                          <a:latin typeface="+mn-lt"/>
                        </a:rPr>
                        <a:t>(FB: Abflussregime von Flüssen am FB des Rheins</a:t>
                      </a:r>
                    </a:p>
                    <a:p>
                      <a:r>
                        <a:rPr lang="de-DE" sz="1200" b="0" dirty="0" smtClean="0">
                          <a:latin typeface="+mn-lt"/>
                        </a:rPr>
                        <a:t>       (Abflussmenge in Abhängigkeit von N, V, Speicherkapazität  </a:t>
                      </a:r>
                    </a:p>
                    <a:p>
                      <a:r>
                        <a:rPr lang="de-DE" sz="1200" b="0" dirty="0" smtClean="0">
                          <a:latin typeface="+mn-lt"/>
                        </a:rPr>
                        <a:t>        und anthropogener Eingriffe), </a:t>
                      </a:r>
                      <a:r>
                        <a:rPr lang="de-DE" sz="1200" b="0" dirty="0" err="1" smtClean="0">
                          <a:latin typeface="+mn-lt"/>
                        </a:rPr>
                        <a:t>evt</a:t>
                      </a:r>
                      <a:r>
                        <a:rPr lang="de-DE" sz="1200" b="0" dirty="0" smtClean="0">
                          <a:latin typeface="+mn-lt"/>
                        </a:rPr>
                        <a:t>. </a:t>
                      </a:r>
                      <a:r>
                        <a:rPr lang="de-DE" sz="1200" b="0" i="1" dirty="0" smtClean="0">
                          <a:latin typeface="+mn-lt"/>
                        </a:rPr>
                        <a:t>Simulationen</a:t>
                      </a:r>
                      <a:r>
                        <a:rPr lang="de-DE" sz="1200" b="0" dirty="0" smtClean="0">
                          <a:latin typeface="+mn-lt"/>
                        </a:rPr>
                        <a:t> nutzen)</a:t>
                      </a:r>
                      <a:endParaRPr lang="de-DE" sz="1200" b="0" dirty="0">
                        <a:latin typeface="+mn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200" b="1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… Wechselwirkungen zwischen Wasser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200" b="1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und weiteren Geofaktoren anhand des 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200" b="1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Wasserkreislaufes</a:t>
                      </a:r>
                      <a:r>
                        <a:rPr lang="de-DE" sz="1200" b="1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darstellen und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200" b="1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erläutern, dies mithilfe von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200" b="1" i="1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Simulationsprogrammen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200" b="1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veranschaulichen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endParaRPr lang="de-DE" sz="1200" b="1" baseline="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endParaRPr lang="de-DE" sz="1200" b="1" baseline="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endParaRPr lang="de-DE" sz="1200" b="1" baseline="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200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… Verfügbarkeit, Nutzung und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200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Gefährdung der Ressource Wasser im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200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Kontext der  Kernprobleme des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200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Globalen Wandels  erörtern sowie 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endParaRPr lang="de-DE" sz="1200" b="1" baseline="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endParaRPr lang="de-DE" sz="1200" b="1" baseline="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… Vereinbarungen</a:t>
                      </a:r>
                      <a:r>
                        <a:rPr lang="de-DE" sz="1200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bzw. Maßnahmen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200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zum Schutz von Süßwasser und des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200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Weltmeeres prüfen und beurteilen</a:t>
                      </a:r>
                      <a:endParaRPr lang="de-DE" sz="1200" b="1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7247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Nutzung und Gefährdung der Ressource Wasser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                   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dirty="0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latin typeface="+mn-lt"/>
                        </a:rPr>
                        <a:t>Wasserverteilung auf der Erde (</a:t>
                      </a:r>
                      <a:r>
                        <a:rPr lang="de-DE" sz="900" b="0" dirty="0" smtClean="0">
                          <a:latin typeface="+mn-lt"/>
                        </a:rPr>
                        <a:t>Vom blauen Planet zum</a:t>
                      </a:r>
                      <a:r>
                        <a:rPr lang="de-DE" sz="900" b="0" baseline="0" dirty="0" smtClean="0">
                          <a:latin typeface="+mn-lt"/>
                        </a:rPr>
                        <a:t> täglich verfügbaren Wasser</a:t>
                      </a:r>
                      <a:r>
                        <a:rPr lang="de-DE" sz="1200" b="0" baseline="0" dirty="0" smtClean="0">
                          <a:latin typeface="+mn-lt"/>
                        </a:rPr>
                        <a:t>)</a:t>
                      </a:r>
                      <a:endParaRPr lang="de-DE" sz="1200" b="0" dirty="0" smtClean="0">
                        <a:latin typeface="+mn-lt"/>
                      </a:endParaRPr>
                    </a:p>
                    <a:p>
                      <a:r>
                        <a:rPr lang="de-DE" sz="1200" b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Die Ressource Wasser im Kontext des Globalen Wande</a:t>
                      </a:r>
                      <a:r>
                        <a:rPr lang="de-DE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ls </a:t>
                      </a:r>
                      <a:r>
                        <a:rPr lang="de-DE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 Dr. Bärlund</a:t>
                      </a:r>
                      <a:endParaRPr lang="de-DE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200" b="0" dirty="0" smtClean="0">
                          <a:latin typeface="+mn-lt"/>
                        </a:rPr>
                        <a:t>Virtuelles Wasser und der Wasserfußabdruck Deutschlands</a:t>
                      </a:r>
                    </a:p>
                    <a:p>
                      <a:r>
                        <a:rPr lang="de-DE" sz="1200" b="0" dirty="0" smtClean="0">
                          <a:latin typeface="+mn-lt"/>
                        </a:rPr>
                        <a:t>FB: „Woher stammt</a:t>
                      </a:r>
                      <a:r>
                        <a:rPr lang="de-DE" sz="1200" b="0" baseline="0" dirty="0" smtClean="0">
                          <a:latin typeface="+mn-lt"/>
                        </a:rPr>
                        <a:t> das Wasser, das in unseren Lebensmitteln steckt?“</a:t>
                      </a:r>
                    </a:p>
                    <a:p>
                      <a:r>
                        <a:rPr lang="de-DE" sz="1200" b="0" baseline="0" dirty="0" smtClean="0">
                          <a:latin typeface="+mn-lt"/>
                        </a:rPr>
                        <a:t>         siehe WWF-Studie zum Wasserfußabdruck (.</a:t>
                      </a:r>
                      <a:r>
                        <a:rPr lang="de-DE" sz="1200" b="0" baseline="0" dirty="0" err="1" smtClean="0">
                          <a:latin typeface="+mn-lt"/>
                        </a:rPr>
                        <a:t>pdf</a:t>
                      </a:r>
                      <a:r>
                        <a:rPr lang="de-DE" sz="1200" b="0" baseline="0" dirty="0" smtClean="0">
                          <a:latin typeface="+mn-lt"/>
                        </a:rPr>
                        <a:t>)</a:t>
                      </a:r>
                    </a:p>
                    <a:p>
                      <a:r>
                        <a:rPr lang="de-DE" sz="1200" b="0" dirty="0" smtClean="0">
                          <a:latin typeface="+mn-lt"/>
                        </a:rPr>
                        <a:t>FB: „Stillt fossiles Grundwasser</a:t>
                      </a:r>
                      <a:r>
                        <a:rPr lang="de-DE" sz="1200" b="0" baseline="0" dirty="0" smtClean="0">
                          <a:latin typeface="+mn-lt"/>
                        </a:rPr>
                        <a:t> den Durst Nordafrikas?“ </a:t>
                      </a:r>
                    </a:p>
                    <a:p>
                      <a:r>
                        <a:rPr lang="de-DE" sz="1200" b="0" baseline="0" dirty="0" smtClean="0">
                          <a:latin typeface="+mn-lt"/>
                        </a:rPr>
                        <a:t>FB: „Wunder in der Wüste – der Aralsee kehrt zurück?“ </a:t>
                      </a:r>
                    </a:p>
                    <a:p>
                      <a:endParaRPr lang="de-DE" sz="1200" b="0" baseline="0" dirty="0" smtClean="0">
                        <a:latin typeface="+mn-lt"/>
                      </a:endParaRPr>
                    </a:p>
                    <a:p>
                      <a:r>
                        <a:rPr lang="de-DE" sz="1200" b="0" baseline="0" dirty="0" smtClean="0">
                          <a:latin typeface="+mn-lt"/>
                        </a:rPr>
                        <a:t>FB: „Der Golfstrom versiegt – und dann?“</a:t>
                      </a:r>
                      <a:endParaRPr lang="de-DE" sz="1200" b="0" dirty="0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/>
                </a:tc>
              </a:tr>
              <a:tr h="11564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Maßnahmen zum Schutz von Süßwasser und des Weltmeeres</a:t>
                      </a:r>
                      <a:endParaRPr lang="de-DE" sz="1200" b="1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u="sng" dirty="0" smtClean="0">
                          <a:latin typeface="+mn-lt"/>
                        </a:rPr>
                        <a:t>Referate</a:t>
                      </a:r>
                    </a:p>
                    <a:p>
                      <a:r>
                        <a:rPr lang="de-DE" sz="1200" b="0" dirty="0" smtClean="0">
                          <a:latin typeface="+mn-lt"/>
                        </a:rPr>
                        <a:t>R1 - „2017</a:t>
                      </a:r>
                      <a:r>
                        <a:rPr lang="de-DE" sz="1200" b="0" baseline="0" dirty="0" smtClean="0">
                          <a:latin typeface="+mn-lt"/>
                        </a:rPr>
                        <a:t> tritt die größte Meeresschutzzone der Welt in Kraft“</a:t>
                      </a:r>
                    </a:p>
                    <a:p>
                      <a:r>
                        <a:rPr lang="de-DE" sz="1200" b="0" baseline="0" dirty="0" smtClean="0">
                          <a:latin typeface="+mn-lt"/>
                        </a:rPr>
                        <a:t>R2 - „Edeka und der WWF für einen verantwortungsvollen Umgang mit Süßwasser“</a:t>
                      </a:r>
                    </a:p>
                    <a:p>
                      <a:r>
                        <a:rPr lang="de-DE" sz="1200" b="0" baseline="0" dirty="0" smtClean="0">
                          <a:latin typeface="+mn-lt"/>
                        </a:rPr>
                        <a:t>R3 - „</a:t>
                      </a:r>
                      <a:r>
                        <a:rPr lang="de-DE" sz="1200" b="0" u="sng" baseline="0" dirty="0" smtClean="0">
                          <a:latin typeface="+mn-lt"/>
                        </a:rPr>
                        <a:t>Die </a:t>
                      </a:r>
                      <a:r>
                        <a:rPr lang="de-DE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Europäische Wasserrahmenrichtlinie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 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 Dr. Bärlund</a:t>
                      </a:r>
                    </a:p>
                    <a:p>
                      <a:r>
                        <a:rPr lang="de-DE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oder: LV </a:t>
                      </a:r>
                      <a:r>
                        <a:rPr lang="de-DE" sz="1200" b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„Wasser für alle - eins von 17 Nachhaltigkeitszielen</a:t>
                      </a:r>
                      <a:r>
                        <a:rPr lang="de-DE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“ </a:t>
                      </a:r>
                      <a:r>
                        <a:rPr lang="de-DE" sz="12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Fr. Linde</a:t>
                      </a:r>
                      <a:endParaRPr lang="de-DE" sz="1200" b="0" u="none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715872">
                <a:tc gridSpan="3">
                  <a:txBody>
                    <a:bodyPr/>
                    <a:lstStyle/>
                    <a:p>
                      <a:r>
                        <a:rPr lang="de-DE" sz="1200" dirty="0" smtClean="0"/>
                        <a:t>Theorien und Modelle:</a:t>
                      </a:r>
                      <a:r>
                        <a:rPr lang="de-DE" sz="1200" baseline="0" dirty="0" smtClean="0"/>
                        <a:t> Kreislaufmodell</a:t>
                      </a:r>
                      <a:endParaRPr lang="de-DE" sz="1200" dirty="0" smtClean="0"/>
                    </a:p>
                    <a:p>
                      <a:r>
                        <a:rPr lang="de-DE" sz="1200" u="sng" dirty="0" smtClean="0"/>
                        <a:t>Fachbegriffe</a:t>
                      </a:r>
                    </a:p>
                    <a:p>
                      <a:r>
                        <a:rPr lang="de-DE" sz="1200" dirty="0" smtClean="0">
                          <a:solidFill>
                            <a:srgbClr val="FF0000"/>
                          </a:solidFill>
                        </a:rPr>
                        <a:t>Virtuelles Wasser</a:t>
                      </a:r>
                      <a:r>
                        <a:rPr lang="de-DE" sz="1200" dirty="0" smtClean="0"/>
                        <a:t>: </a:t>
                      </a:r>
                      <a:r>
                        <a:rPr lang="de-DE" sz="1200" b="1" dirty="0" smtClean="0"/>
                        <a:t>Wasser, das zur Herstellung eines Produktes benötigt wird.  (tatsächlich verbrauchte</a:t>
                      </a:r>
                      <a:r>
                        <a:rPr lang="de-DE" sz="1200" b="1" baseline="0" dirty="0" smtClean="0"/>
                        <a:t> Menge)</a:t>
                      </a:r>
                      <a:endParaRPr lang="de-DE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Ellipse 7"/>
          <p:cNvSpPr/>
          <p:nvPr/>
        </p:nvSpPr>
        <p:spPr>
          <a:xfrm>
            <a:off x="5364088" y="2132856"/>
            <a:ext cx="720080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1 DS</a:t>
            </a:r>
            <a:endParaRPr lang="de-DE" sz="1400" dirty="0"/>
          </a:p>
        </p:txBody>
      </p:sp>
      <p:sp>
        <p:nvSpPr>
          <p:cNvPr id="9" name="Ellipse 8"/>
          <p:cNvSpPr/>
          <p:nvPr/>
        </p:nvSpPr>
        <p:spPr>
          <a:xfrm>
            <a:off x="5436096" y="4293096"/>
            <a:ext cx="720080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3 DS</a:t>
            </a:r>
            <a:endParaRPr lang="de-DE" sz="1400" dirty="0"/>
          </a:p>
        </p:txBody>
      </p:sp>
      <p:sp>
        <p:nvSpPr>
          <p:cNvPr id="10" name="Ellipse 9"/>
          <p:cNvSpPr/>
          <p:nvPr/>
        </p:nvSpPr>
        <p:spPr>
          <a:xfrm>
            <a:off x="6156176" y="5517232"/>
            <a:ext cx="720080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1 DS</a:t>
            </a:r>
            <a:endParaRPr lang="de-DE" sz="1400" dirty="0"/>
          </a:p>
        </p:txBody>
      </p:sp>
      <p:sp>
        <p:nvSpPr>
          <p:cNvPr id="11" name="Geschweifte Klammer links 10"/>
          <p:cNvSpPr/>
          <p:nvPr/>
        </p:nvSpPr>
        <p:spPr>
          <a:xfrm>
            <a:off x="1475656" y="3645024"/>
            <a:ext cx="216024" cy="11521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539552" y="4149080"/>
            <a:ext cx="864096" cy="1440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>
                <a:solidFill>
                  <a:srgbClr val="C00000"/>
                </a:solidFill>
              </a:rPr>
              <a:t>alternativ</a:t>
            </a:r>
            <a:endParaRPr lang="de-DE" sz="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eschweifte Klammer rechts 1"/>
          <p:cNvSpPr/>
          <p:nvPr/>
        </p:nvSpPr>
        <p:spPr>
          <a:xfrm>
            <a:off x="6372200" y="908720"/>
            <a:ext cx="472632" cy="3528392"/>
          </a:xfrm>
          <a:prstGeom prst="rightBrac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0000"/>
              </a:solidFill>
            </a:endParaRPr>
          </a:p>
        </p:txBody>
      </p:sp>
      <p:pic>
        <p:nvPicPr>
          <p:cNvPr id="7" name="Picture 2" descr="C:\Users\Olaf Sedelky\Desktop\Kurs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2" y="-675456"/>
            <a:ext cx="7344816" cy="10945216"/>
          </a:xfrm>
          <a:prstGeom prst="rect">
            <a:avLst/>
          </a:prstGeom>
          <a:noFill/>
        </p:spPr>
      </p:pic>
      <p:sp>
        <p:nvSpPr>
          <p:cNvPr id="4" name="Rechteck 3"/>
          <p:cNvSpPr/>
          <p:nvPr/>
        </p:nvSpPr>
        <p:spPr>
          <a:xfrm>
            <a:off x="6444208" y="764704"/>
            <a:ext cx="2376264" cy="3672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Sie planen 10 Kompetenzen aus 4</a:t>
            </a:r>
          </a:p>
          <a:p>
            <a:pPr algn="ctr"/>
            <a:r>
              <a:rPr lang="de-DE" dirty="0" smtClean="0">
                <a:solidFill>
                  <a:schemeClr val="bg1"/>
                </a:solidFill>
              </a:rPr>
              <a:t>Kompetenz-</a:t>
            </a:r>
          </a:p>
          <a:p>
            <a:pPr algn="ctr"/>
            <a:r>
              <a:rPr lang="de-DE" dirty="0" err="1" smtClean="0">
                <a:solidFill>
                  <a:schemeClr val="bg1"/>
                </a:solidFill>
              </a:rPr>
              <a:t>bereichen</a:t>
            </a:r>
            <a:r>
              <a:rPr lang="de-DE" dirty="0" smtClean="0">
                <a:solidFill>
                  <a:schemeClr val="bg1"/>
                </a:solidFill>
              </a:rPr>
              <a:t>! 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Schritt 4: </a:t>
            </a:r>
            <a:r>
              <a:rPr lang="de-DE" sz="1600" b="1" dirty="0" smtClean="0"/>
              <a:t>Sachstrukturanalyse</a:t>
            </a:r>
            <a:r>
              <a:rPr lang="de-DE" sz="1600" b="1" dirty="0" smtClean="0">
                <a:solidFill>
                  <a:srgbClr val="FF0000"/>
                </a:solidFill>
              </a:rPr>
              <a:t> und </a:t>
            </a:r>
            <a:r>
              <a:rPr lang="de-DE" sz="1600" b="1" dirty="0" smtClean="0">
                <a:solidFill>
                  <a:srgbClr val="00B050"/>
                </a:solidFill>
              </a:rPr>
              <a:t>Zuordnung der Kompetenzen</a:t>
            </a:r>
            <a:endParaRPr lang="de-DE" sz="1600" dirty="0">
              <a:solidFill>
                <a:srgbClr val="00B05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6" y="498213"/>
            <a:ext cx="8352927" cy="1642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29" tIns="45720" rIns="899829" bIns="2697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endParaRPr kumimoji="0" lang="de-DE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r>
              <a:rPr kumimoji="0" lang="de-DE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W3 – Deutschland – Ressourcenpotenzial, Rohstoffnutzung und -abhängigkeit </a:t>
            </a:r>
            <a:r>
              <a:rPr kumimoji="0" lang="de-DE" sz="1400" b="1" i="0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(3 DS)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227013" algn="l"/>
              </a:tabLst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Verfügbarkeit von Ressourcen in Deutschland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227013" algn="l"/>
              </a:tabLst>
            </a:pPr>
            <a:r>
              <a:rPr lang="de-DE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Konfliktpotenzial der Ressourcennutzung und seine Bewältigung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227013" algn="l"/>
              </a:tabLst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51520" y="1628800"/>
          <a:ext cx="8640961" cy="51193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84176"/>
                <a:gridCol w="3600400"/>
                <a:gridCol w="3456385"/>
              </a:tblGrid>
              <a:tr h="11112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Verfügbarkeit von Ressourcen in Deutschland</a:t>
                      </a:r>
                      <a:endParaRPr lang="de-DE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Verfügbarkeit und Nutzung von mineralischen Ressourcen in Deutschland und Sachsen-Anhalt </a:t>
                      </a:r>
                      <a:r>
                        <a:rPr lang="de-DE" sz="1200" b="0" dirty="0" smtClean="0">
                          <a:latin typeface="+mn-lt"/>
                        </a:rPr>
                        <a:t> </a:t>
                      </a:r>
                    </a:p>
                    <a:p>
                      <a:r>
                        <a:rPr lang="de-DE" sz="1200" b="0" dirty="0" smtClean="0">
                          <a:latin typeface="+mn-lt"/>
                          <a:sym typeface="Wingdings" pitchFamily="2" charset="2"/>
                        </a:rPr>
                        <a:t> siehe Referat Dr. </a:t>
                      </a:r>
                      <a:r>
                        <a:rPr lang="de-DE" sz="1200" b="0" dirty="0" err="1" smtClean="0">
                          <a:latin typeface="+mn-lt"/>
                          <a:sym typeface="Wingdings" pitchFamily="2" charset="2"/>
                        </a:rPr>
                        <a:t>Gauert</a:t>
                      </a:r>
                      <a:endParaRPr lang="de-DE" sz="1200" b="0" dirty="0" smtClean="0">
                        <a:latin typeface="+mn-lt"/>
                        <a:sym typeface="Wingdings" pitchFamily="2" charset="2"/>
                      </a:endParaRPr>
                    </a:p>
                    <a:p>
                      <a:endParaRPr lang="de-DE" sz="1200" b="0" dirty="0" smtClean="0">
                        <a:latin typeface="+mn-lt"/>
                      </a:endParaRPr>
                    </a:p>
                    <a:p>
                      <a:r>
                        <a:rPr lang="de-DE" sz="1200" b="0" dirty="0" smtClean="0">
                          <a:latin typeface="+mn-lt"/>
                        </a:rPr>
                        <a:t>FB: „Braunkohle zerstört die Lausitz“ </a:t>
                      </a:r>
                    </a:p>
                    <a:p>
                      <a:r>
                        <a:rPr lang="de-DE" sz="1200" b="0" dirty="0" smtClean="0">
                          <a:latin typeface="+mn-lt"/>
                        </a:rPr>
                        <a:t>(</a:t>
                      </a:r>
                      <a:r>
                        <a:rPr lang="de-DE" sz="1200" b="0" dirty="0" err="1" smtClean="0">
                          <a:latin typeface="+mn-lt"/>
                        </a:rPr>
                        <a:t>Katanga</a:t>
                      </a:r>
                      <a:r>
                        <a:rPr lang="de-DE" sz="1200" b="0" dirty="0" smtClean="0">
                          <a:latin typeface="+mn-lt"/>
                        </a:rPr>
                        <a:t>-Syndrom</a:t>
                      </a:r>
                      <a:r>
                        <a:rPr lang="de-DE" sz="1200" b="0" baseline="0" dirty="0" smtClean="0">
                          <a:latin typeface="+mn-lt"/>
                        </a:rPr>
                        <a:t> nachweisen)</a:t>
                      </a:r>
                      <a:endParaRPr lang="de-DE" sz="1200" b="0" dirty="0"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200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… Vorkommen und Nutzung von Rohstoffen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200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 Deutschland analysieren sowie die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200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Raumwirksamkeit an einem Beispiel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200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Nachweisen und </a:t>
                      </a:r>
                      <a:r>
                        <a:rPr lang="de-DE" sz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die Einbindung</a:t>
                      </a:r>
                      <a:r>
                        <a:rPr lang="de-DE" sz="1200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Deutschlands in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200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globale Rohstoffströme aufzeigen und begründen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endParaRPr lang="de-DE" sz="1200" baseline="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endParaRPr lang="de-DE" sz="1200" baseline="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200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… eine Diskussion zu Maßnahmen für einen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200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nachhaltigen Umgang mit Ressourcen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200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moderieren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200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… durch eigenes Handeln zur nachhaltigen</a:t>
                      </a:r>
                    </a:p>
                    <a:p>
                      <a:pPr marL="201295" marR="0" indent="-20129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  <a:defRPr/>
                      </a:pPr>
                      <a:r>
                        <a:rPr lang="de-DE" sz="1200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Ressourcennutzung beitragen</a:t>
                      </a:r>
                    </a:p>
                    <a:p>
                      <a:pPr marL="201295" marR="0" indent="-20129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  <a:defRPr/>
                      </a:pPr>
                      <a:r>
                        <a:rPr lang="de-DE" sz="1200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… geologische Profile auswerten</a:t>
                      </a:r>
                      <a:endParaRPr lang="de-DE" sz="1200" b="1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4789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Konfliktpotenzial der Ressourcennutzung und seine Bewältigung</a:t>
                      </a: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/>
                        <a:buNone/>
                      </a:pPr>
                      <a:r>
                        <a:rPr lang="de-DE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Fracking in Deutschland - Pro und Kontra der Schiefergasgewinnung</a:t>
                      </a:r>
                    </a:p>
                    <a:p>
                      <a:pPr>
                        <a:buFont typeface="Wingdings"/>
                        <a:buNone/>
                      </a:pPr>
                      <a:endParaRPr lang="de-DE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 pitchFamily="2" charset="2"/>
                      </a:endParaRPr>
                    </a:p>
                    <a:p>
                      <a:pPr>
                        <a:buFont typeface="Wingdings"/>
                        <a:buNone/>
                      </a:pPr>
                      <a:r>
                        <a:rPr lang="de-DE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oder</a:t>
                      </a:r>
                    </a:p>
                    <a:p>
                      <a:pPr>
                        <a:buFont typeface="Wingdings"/>
                        <a:buNone/>
                      </a:pPr>
                      <a:endParaRPr lang="de-DE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 pitchFamily="2" charset="2"/>
                      </a:endParaRPr>
                    </a:p>
                    <a:p>
                      <a:pPr>
                        <a:buFont typeface="Wingdings"/>
                        <a:buNone/>
                      </a:pPr>
                      <a:r>
                        <a:rPr lang="de-DE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Hart aber fair!</a:t>
                      </a:r>
                    </a:p>
                    <a:p>
                      <a:pPr>
                        <a:buFont typeface="Wingdings"/>
                        <a:buNone/>
                      </a:pPr>
                      <a:endParaRPr lang="de-DE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Wingdings" pitchFamily="2" charset="2"/>
                        <a:hlinkClick r:id="rId2" action="ppaction://hlinkfile"/>
                      </a:endParaRPr>
                    </a:p>
                    <a:p>
                      <a:pPr>
                        <a:buFont typeface="Wingdings"/>
                        <a:buNone/>
                      </a:pPr>
                      <a:r>
                        <a:rPr lang="de-DE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„Gibt es das perfekte Endlager für radioaktive Abfälle in Deutschland?“</a:t>
                      </a:r>
                    </a:p>
                    <a:p>
                      <a:pPr>
                        <a:buFont typeface="Wingdings"/>
                        <a:buNone/>
                      </a:pPr>
                      <a:endParaRPr lang="de-DE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 pitchFamily="2" charset="2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de-DE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Vertreter der Atomindustrie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de-DE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Vertreter</a:t>
                      </a:r>
                      <a:r>
                        <a:rPr lang="de-DE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des Bundesministerium für Umwelt,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de-DE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     Naturschutz, Bau und Reaktorsicherheit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de-DE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Vertreter der Umweltschutzbewegung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de-DE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Vertreter der Kommune Gorleben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de-DE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Geologe der Erforschung des Salzlagers bei Gorleben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de-DE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Moderator: …</a:t>
                      </a:r>
                      <a:endParaRPr lang="de-DE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/>
                </a:tc>
              </a:tr>
              <a:tr h="730260">
                <a:tc gridSpan="3">
                  <a:txBody>
                    <a:bodyPr/>
                    <a:lstStyle/>
                    <a:p>
                      <a:r>
                        <a:rPr lang="de-DE" sz="1200" dirty="0" smtClean="0"/>
                        <a:t>Theorien und Modelle: -</a:t>
                      </a:r>
                    </a:p>
                    <a:p>
                      <a:r>
                        <a:rPr lang="de-DE" sz="1200" u="none" dirty="0" smtClean="0"/>
                        <a:t>Fachbegriffe: -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Ellipse 7"/>
          <p:cNvSpPr/>
          <p:nvPr/>
        </p:nvSpPr>
        <p:spPr>
          <a:xfrm>
            <a:off x="4499992" y="2204864"/>
            <a:ext cx="720080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1 DS</a:t>
            </a:r>
            <a:endParaRPr lang="de-DE" sz="1400" dirty="0"/>
          </a:p>
        </p:txBody>
      </p:sp>
      <p:sp>
        <p:nvSpPr>
          <p:cNvPr id="9" name="Ellipse 8"/>
          <p:cNvSpPr/>
          <p:nvPr/>
        </p:nvSpPr>
        <p:spPr>
          <a:xfrm>
            <a:off x="5076056" y="4869160"/>
            <a:ext cx="720080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2 DS</a:t>
            </a:r>
            <a:endParaRPr lang="de-DE" sz="1400" dirty="0"/>
          </a:p>
        </p:txBody>
      </p:sp>
      <p:sp>
        <p:nvSpPr>
          <p:cNvPr id="10" name="Geschweifte Klammer links 9"/>
          <p:cNvSpPr/>
          <p:nvPr/>
        </p:nvSpPr>
        <p:spPr>
          <a:xfrm>
            <a:off x="5220072" y="3140968"/>
            <a:ext cx="504056" cy="1368152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Gerade Verbindung mit Pfeil 11"/>
          <p:cNvCxnSpPr>
            <a:stCxn id="10" idx="1"/>
          </p:cNvCxnSpPr>
          <p:nvPr/>
        </p:nvCxnSpPr>
        <p:spPr>
          <a:xfrm flipH="1" flipV="1">
            <a:off x="3779912" y="3212976"/>
            <a:ext cx="1440160" cy="612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10" idx="1"/>
          </p:cNvCxnSpPr>
          <p:nvPr/>
        </p:nvCxnSpPr>
        <p:spPr>
          <a:xfrm flipH="1">
            <a:off x="4644008" y="3825044"/>
            <a:ext cx="576064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Schritt 5: individuelle Unterrichtsplanung</a:t>
            </a:r>
            <a:endParaRPr lang="de-DE" sz="16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0" y="3645024"/>
            <a:ext cx="9144000" cy="1440160"/>
          </a:xfrm>
          <a:solidFill>
            <a:schemeClr val="tx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de-DE" sz="2000" dirty="0" smtClean="0">
                <a:solidFill>
                  <a:srgbClr val="FFFF00"/>
                </a:solidFill>
                <a:latin typeface="+mj-lt"/>
              </a:rPr>
              <a:t>Modul 1: </a:t>
            </a:r>
            <a:r>
              <a:rPr lang="de-DE" sz="2000" dirty="0" smtClean="0">
                <a:solidFill>
                  <a:srgbClr val="FFFF00"/>
                </a:solidFill>
                <a:latin typeface="+mj-lt"/>
                <a:ea typeface="Times New Roman" pitchFamily="18" charset="0"/>
                <a:cs typeface="Arial" pitchFamily="34" charset="0"/>
              </a:rPr>
              <a:t>natürliche Ressourcen im Überblick</a:t>
            </a:r>
          </a:p>
          <a:p>
            <a:pPr>
              <a:buNone/>
            </a:pPr>
            <a:r>
              <a:rPr lang="de-DE" sz="2000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Modul 2: </a:t>
            </a:r>
            <a:r>
              <a:rPr lang="de-DE" sz="2000" dirty="0" smtClean="0">
                <a:solidFill>
                  <a:srgbClr val="FFFF00"/>
                </a:solidFill>
                <a:latin typeface="+mj-lt"/>
                <a:ea typeface="Times New Roman" pitchFamily="18" charset="0"/>
                <a:cs typeface="Arial" pitchFamily="34" charset="0"/>
              </a:rPr>
              <a:t>Ressource Wasser</a:t>
            </a:r>
            <a:endParaRPr lang="de-DE" sz="2000" dirty="0" smtClean="0">
              <a:solidFill>
                <a:srgbClr val="FFFF00"/>
              </a:solidFill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de-DE" sz="2000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Modul 3: Deutschland - Ressourcenpotenzial, Rohstoffnutzung und -abhängigkeit</a:t>
            </a:r>
            <a:endParaRPr lang="de-DE" sz="2000" dirty="0"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052736"/>
            <a:ext cx="74676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7"/>
          <p:cNvSpPr/>
          <p:nvPr/>
        </p:nvSpPr>
        <p:spPr>
          <a:xfrm>
            <a:off x="3203848" y="908720"/>
            <a:ext cx="502230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 smtClean="0">
                <a:hlinkClick r:id="rId3"/>
              </a:rPr>
              <a:t>https://www.bildung-lsa.de/files/901bfaad19132f9a89b29fbe65aa7ee7/PB_Geo9_KS_Ungleichheiten_Text2012.pdf</a:t>
            </a:r>
            <a:r>
              <a:rPr lang="de-DE" sz="800" dirty="0" smtClean="0"/>
              <a:t> </a:t>
            </a:r>
            <a:endParaRPr lang="de-DE" sz="800" dirty="0"/>
          </a:p>
        </p:txBody>
      </p:sp>
      <p:cxnSp>
        <p:nvCxnSpPr>
          <p:cNvPr id="7" name="Gerade Verbindung mit Pfeil 6"/>
          <p:cNvCxnSpPr/>
          <p:nvPr/>
        </p:nvCxnSpPr>
        <p:spPr>
          <a:xfrm>
            <a:off x="1979712" y="2420888"/>
            <a:ext cx="144016" cy="1008112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 flipH="1">
            <a:off x="2411760" y="1700808"/>
            <a:ext cx="504056" cy="1512168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miley 10"/>
          <p:cNvSpPr/>
          <p:nvPr/>
        </p:nvSpPr>
        <p:spPr>
          <a:xfrm>
            <a:off x="7812360" y="1484784"/>
            <a:ext cx="360040" cy="2880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346050"/>
          </a:xfrm>
        </p:spPr>
        <p:txBody>
          <a:bodyPr>
            <a:normAutofit/>
          </a:bodyPr>
          <a:lstStyle/>
          <a:p>
            <a:r>
              <a:rPr lang="de-DE" sz="1600" b="1" dirty="0" smtClean="0"/>
              <a:t>Zusammensetzung der Wissensbestände des Kurses 4</a:t>
            </a:r>
            <a:endParaRPr lang="de-DE" sz="1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6048672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 marL="457200" indent="-457200">
              <a:buNone/>
            </a:pPr>
            <a:endParaRPr lang="de-DE" sz="2500" u="sng" dirty="0" smtClean="0"/>
          </a:p>
          <a:p>
            <a:pPr marL="457200" indent="-457200">
              <a:buNone/>
            </a:pPr>
            <a:r>
              <a:rPr lang="de-DE" sz="48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Natürliche Ressourcen im Überblick (3 DS)</a:t>
            </a:r>
          </a:p>
          <a:p>
            <a:pPr marL="457200" indent="-457200">
              <a:buNone/>
            </a:pPr>
            <a:endParaRPr lang="de-DE" sz="4800" u="sng" dirty="0" smtClean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100"/>
              </a:spcBef>
              <a:spcAft>
                <a:spcPts val="100"/>
              </a:spcAft>
              <a:buNone/>
              <a:tabLst>
                <a:tab pos="226695" algn="l"/>
                <a:tab pos="449580" algn="l"/>
              </a:tabLst>
            </a:pPr>
            <a:r>
              <a:rPr lang="de-DE" sz="4800" b="1" dirty="0" smtClean="0">
                <a:solidFill>
                  <a:srgbClr val="00B050"/>
                </a:solidFill>
                <a:latin typeface="Arial" pitchFamily="34" charset="0"/>
                <a:ea typeface="Times New Roman"/>
                <a:cs typeface="Arial" pitchFamily="34" charset="0"/>
              </a:rPr>
              <a:t>Hier gliedern die SuS Ressourcen nach verschiedenen Aspekten und analysieren deren Verfügbarkeit. Zudem</a:t>
            </a:r>
          </a:p>
          <a:p>
            <a:pPr marL="201295" indent="-20129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Tx/>
              <a:buNone/>
              <a:tabLst>
                <a:tab pos="226695" algn="l"/>
                <a:tab pos="201295" algn="l"/>
              </a:tabLst>
            </a:pPr>
            <a:r>
              <a:rPr lang="de-DE" sz="4800" b="1" dirty="0" smtClean="0">
                <a:solidFill>
                  <a:srgbClr val="00B050"/>
                </a:solidFill>
                <a:latin typeface="Arial" pitchFamily="34" charset="0"/>
                <a:ea typeface="Times New Roman"/>
                <a:cs typeface="Arial" pitchFamily="34" charset="0"/>
              </a:rPr>
              <a:t>beschreiben sie die weltweite Verteilung von Lagerstätten. Sie bewerten das Konfliktpotenzial der Ressourcen-</a:t>
            </a:r>
          </a:p>
          <a:p>
            <a:pPr marL="201295" indent="-20129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Tx/>
              <a:buNone/>
              <a:tabLst>
                <a:tab pos="226695" algn="l"/>
                <a:tab pos="201295" algn="l"/>
              </a:tabLst>
            </a:pPr>
            <a:r>
              <a:rPr lang="de-DE" sz="4800" b="1" dirty="0" err="1" smtClean="0">
                <a:solidFill>
                  <a:srgbClr val="00B050"/>
                </a:solidFill>
                <a:latin typeface="Arial" pitchFamily="34" charset="0"/>
                <a:ea typeface="Times New Roman"/>
                <a:cs typeface="Arial" pitchFamily="34" charset="0"/>
              </a:rPr>
              <a:t>nutzung</a:t>
            </a:r>
            <a:r>
              <a:rPr lang="de-DE" sz="4800" b="1" dirty="0" smtClean="0">
                <a:solidFill>
                  <a:srgbClr val="00B050"/>
                </a:solidFill>
                <a:latin typeface="Arial" pitchFamily="34" charset="0"/>
                <a:ea typeface="Times New Roman"/>
                <a:cs typeface="Arial" pitchFamily="34" charset="0"/>
              </a:rPr>
              <a:t> an Beispielen und erörtern (Hypo-)Thesen für eine Konfliktbewältigung.</a:t>
            </a:r>
          </a:p>
          <a:p>
            <a:pPr lvl="0">
              <a:spcBef>
                <a:spcPts val="100"/>
              </a:spcBef>
              <a:spcAft>
                <a:spcPts val="100"/>
              </a:spcAft>
              <a:buNone/>
              <a:tabLst>
                <a:tab pos="226695" algn="l"/>
                <a:tab pos="449580" algn="l"/>
              </a:tabLst>
            </a:pPr>
            <a:endParaRPr lang="de-DE" sz="48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7013" algn="l"/>
              </a:tabLst>
            </a:pPr>
            <a:endParaRPr lang="de-DE" sz="4800" b="1" dirty="0" smtClean="0">
              <a:solidFill>
                <a:srgbClr val="00B05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7013" algn="l"/>
              </a:tabLst>
            </a:pPr>
            <a:r>
              <a:rPr lang="de-DE" sz="4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1.1. Gliederungsmöglichkeiten von Ressourcen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7013" algn="l"/>
              </a:tabLst>
            </a:pPr>
            <a:r>
              <a:rPr lang="de-DE" sz="4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1.2. Lagerstättenverteilung weltweit und die Verfügbarkeit von Ressourcen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7013" algn="l"/>
              </a:tabLst>
            </a:pPr>
            <a:r>
              <a:rPr lang="de-DE" sz="4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1.3. Ressourcennutzung an einem Fallbeispiel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7013" algn="l"/>
              </a:tabLst>
            </a:pPr>
            <a:endParaRPr lang="de-DE" sz="4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7013" algn="l"/>
              </a:tabLst>
            </a:pPr>
            <a:endParaRPr lang="de-DE" sz="4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7013" algn="l"/>
              </a:tabLst>
            </a:pPr>
            <a:r>
              <a:rPr lang="de-DE" sz="4800" u="sng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2. Ressource Wasser (5 DS)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7013" algn="l"/>
              </a:tabLst>
            </a:pPr>
            <a:endParaRPr lang="de-DE" sz="4800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01295" indent="-20129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Tx/>
              <a:buNone/>
              <a:tabLst>
                <a:tab pos="226695" algn="l"/>
                <a:tab pos="201295" algn="l"/>
              </a:tabLst>
            </a:pPr>
            <a:r>
              <a:rPr lang="de-DE" sz="4800" b="1" dirty="0" smtClean="0">
                <a:solidFill>
                  <a:srgbClr val="00B050"/>
                </a:solidFill>
                <a:latin typeface="Arial" pitchFamily="34" charset="0"/>
                <a:ea typeface="Times New Roman"/>
                <a:cs typeface="Arial" pitchFamily="34" charset="0"/>
              </a:rPr>
              <a:t>Hier stellen die SuS Wechselwirkungen zwischen Wasser und weiteren Geofaktoren anhand des Wasserkreislaufes</a:t>
            </a:r>
          </a:p>
          <a:p>
            <a:pPr marL="201295" indent="-20129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Tx/>
              <a:buNone/>
              <a:tabLst>
                <a:tab pos="226695" algn="l"/>
                <a:tab pos="201295" algn="l"/>
              </a:tabLst>
            </a:pPr>
            <a:r>
              <a:rPr lang="de-DE" sz="4800" b="1" dirty="0" smtClean="0">
                <a:solidFill>
                  <a:srgbClr val="00B050"/>
                </a:solidFill>
                <a:latin typeface="Arial" pitchFamily="34" charset="0"/>
                <a:ea typeface="Times New Roman"/>
                <a:cs typeface="Arial" pitchFamily="34" charset="0"/>
              </a:rPr>
              <a:t>dar und erläutern diese. Ausgewählte SuS mit Bezug zur Informatik versuchen, diese Wechselwirkungen mithilfe von</a:t>
            </a:r>
          </a:p>
          <a:p>
            <a:pPr marL="201295" indent="-20129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Tx/>
              <a:buNone/>
              <a:tabLst>
                <a:tab pos="226695" algn="l"/>
                <a:tab pos="201295" algn="l"/>
              </a:tabLst>
            </a:pPr>
            <a:r>
              <a:rPr lang="de-DE" sz="4800" b="1" dirty="0" smtClean="0">
                <a:solidFill>
                  <a:srgbClr val="00B050"/>
                </a:solidFill>
                <a:latin typeface="Arial" pitchFamily="34" charset="0"/>
                <a:ea typeface="Times New Roman"/>
                <a:cs typeface="Arial" pitchFamily="34" charset="0"/>
              </a:rPr>
              <a:t>Simulationsprogrammen zu veranschaulichen.</a:t>
            </a:r>
          </a:p>
          <a:p>
            <a:pPr lvl="0">
              <a:spcBef>
                <a:spcPts val="100"/>
              </a:spcBef>
              <a:spcAft>
                <a:spcPts val="100"/>
              </a:spcAft>
              <a:buNone/>
              <a:tabLst>
                <a:tab pos="226695" algn="l"/>
                <a:tab pos="449580" algn="l"/>
              </a:tabLst>
            </a:pPr>
            <a:r>
              <a:rPr lang="de-DE" sz="4800" b="1" dirty="0" smtClean="0">
                <a:solidFill>
                  <a:srgbClr val="00B050"/>
                </a:solidFill>
                <a:latin typeface="Arial" pitchFamily="34" charset="0"/>
                <a:ea typeface="Times New Roman"/>
                <a:cs typeface="Arial" pitchFamily="34" charset="0"/>
              </a:rPr>
              <a:t>Zudem erörtern sie die Verfügbarkeit, Nutzung und Gefährdung der Ressource Wasser im Kontext der  Kernprobleme</a:t>
            </a:r>
          </a:p>
          <a:p>
            <a:pPr lvl="0">
              <a:spcBef>
                <a:spcPts val="100"/>
              </a:spcBef>
              <a:spcAft>
                <a:spcPts val="100"/>
              </a:spcAft>
              <a:buNone/>
              <a:tabLst>
                <a:tab pos="226695" algn="l"/>
                <a:tab pos="449580" algn="l"/>
              </a:tabLst>
            </a:pPr>
            <a:r>
              <a:rPr lang="de-DE" sz="4800" b="1" dirty="0" smtClean="0">
                <a:solidFill>
                  <a:srgbClr val="00B050"/>
                </a:solidFill>
                <a:latin typeface="Arial" pitchFamily="34" charset="0"/>
                <a:ea typeface="Times New Roman"/>
                <a:cs typeface="Arial" pitchFamily="34" charset="0"/>
              </a:rPr>
              <a:t>des Globalen Wandels und prüfen sowie beurteilen Vereinbarungen bzw. Maßnahmen zum Schutz von Süßwasser und</a:t>
            </a:r>
          </a:p>
          <a:p>
            <a:pPr lvl="0">
              <a:spcBef>
                <a:spcPts val="100"/>
              </a:spcBef>
              <a:spcAft>
                <a:spcPts val="100"/>
              </a:spcAft>
              <a:buNone/>
              <a:tabLst>
                <a:tab pos="226695" algn="l"/>
                <a:tab pos="449580" algn="l"/>
              </a:tabLst>
            </a:pPr>
            <a:r>
              <a:rPr lang="de-DE" sz="4800" b="1" dirty="0" smtClean="0">
                <a:solidFill>
                  <a:srgbClr val="00B050"/>
                </a:solidFill>
                <a:latin typeface="Arial" pitchFamily="34" charset="0"/>
                <a:ea typeface="Times New Roman"/>
                <a:cs typeface="Arial" pitchFamily="34" charset="0"/>
              </a:rPr>
              <a:t>des Weltmeeres.</a:t>
            </a:r>
          </a:p>
          <a:p>
            <a:pPr lvl="0">
              <a:spcBef>
                <a:spcPts val="100"/>
              </a:spcBef>
              <a:spcAft>
                <a:spcPts val="100"/>
              </a:spcAft>
              <a:buNone/>
              <a:tabLst>
                <a:tab pos="226695" algn="l"/>
                <a:tab pos="449580" algn="l"/>
              </a:tabLst>
            </a:pPr>
            <a:endParaRPr lang="de-DE" sz="4800" b="1" dirty="0" smtClean="0">
              <a:solidFill>
                <a:srgbClr val="00B05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spcBef>
                <a:spcPts val="100"/>
              </a:spcBef>
              <a:spcAft>
                <a:spcPts val="100"/>
              </a:spcAft>
              <a:buNone/>
              <a:tabLst>
                <a:tab pos="226695" algn="l"/>
                <a:tab pos="449580" algn="l"/>
              </a:tabLst>
            </a:pPr>
            <a:r>
              <a:rPr lang="de-DE" sz="4800" dirty="0" smtClean="0">
                <a:latin typeface="Arial" pitchFamily="34" charset="0"/>
                <a:cs typeface="Arial" pitchFamily="34" charset="0"/>
              </a:rPr>
              <a:t>2.1. </a:t>
            </a:r>
            <a:r>
              <a:rPr lang="de-DE" sz="4800" dirty="0" smtClean="0">
                <a:latin typeface="Arial" pitchFamily="34" charset="0"/>
                <a:ea typeface="Times New Roman"/>
                <a:cs typeface="Arial" pitchFamily="34" charset="0"/>
              </a:rPr>
              <a:t>Wasserkreislauf und Verfügbarkeit der Ressource Wasser</a:t>
            </a:r>
          </a:p>
          <a:p>
            <a:pPr lvl="0">
              <a:spcBef>
                <a:spcPts val="100"/>
              </a:spcBef>
              <a:spcAft>
                <a:spcPts val="100"/>
              </a:spcAft>
              <a:buNone/>
              <a:tabLst>
                <a:tab pos="226695" algn="l"/>
                <a:tab pos="449580" algn="l"/>
              </a:tabLst>
            </a:pPr>
            <a:r>
              <a:rPr lang="de-DE" sz="4800" dirty="0" smtClean="0">
                <a:latin typeface="Arial" pitchFamily="34" charset="0"/>
                <a:ea typeface="Times New Roman"/>
                <a:cs typeface="Arial" pitchFamily="34" charset="0"/>
              </a:rPr>
              <a:t>2.2. Nutzung und Gefährdung der Ressource Wasser</a:t>
            </a:r>
          </a:p>
          <a:p>
            <a:pPr marL="201295" indent="-20129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  <a:tabLst>
                <a:tab pos="226695" algn="l"/>
                <a:tab pos="201295" algn="l"/>
              </a:tabLst>
            </a:pPr>
            <a:r>
              <a:rPr lang="de-DE" sz="4800" dirty="0" smtClean="0">
                <a:latin typeface="Arial" pitchFamily="34" charset="0"/>
                <a:ea typeface="Times New Roman"/>
                <a:cs typeface="Arial" pitchFamily="34" charset="0"/>
              </a:rPr>
              <a:t>2.3. Maßnahmen zum Schutz von Süßwasser und des Weltmeeres</a:t>
            </a:r>
          </a:p>
          <a:p>
            <a:pPr marL="201295" indent="-20129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  <a:tabLst>
                <a:tab pos="226695" algn="l"/>
                <a:tab pos="201295" algn="l"/>
              </a:tabLst>
            </a:pPr>
            <a:endParaRPr lang="de-DE" sz="48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201295" indent="-20129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  <a:tabLst>
                <a:tab pos="226695" algn="l"/>
                <a:tab pos="201295" algn="l"/>
              </a:tabLst>
            </a:pPr>
            <a:r>
              <a:rPr lang="de-DE" sz="4800" u="sng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3. Deutschland - </a:t>
            </a:r>
            <a:r>
              <a:rPr lang="de-DE" sz="4800" u="sng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Ressourcenpotenzial, Rohstoffnutzung und -abhängigkeit (3)</a:t>
            </a:r>
          </a:p>
          <a:p>
            <a:pPr marL="201295" indent="-20129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  <a:tabLst>
                <a:tab pos="226695" algn="l"/>
                <a:tab pos="201295" algn="l"/>
              </a:tabLst>
            </a:pPr>
            <a:endParaRPr lang="de-DE" sz="4800" u="sng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>
              <a:spcBef>
                <a:spcPts val="100"/>
              </a:spcBef>
              <a:spcAft>
                <a:spcPts val="100"/>
              </a:spcAft>
              <a:buNone/>
              <a:tabLst>
                <a:tab pos="226695" algn="l"/>
                <a:tab pos="449580" algn="l"/>
              </a:tabLst>
            </a:pPr>
            <a:r>
              <a:rPr lang="de-DE" sz="4800" b="1" dirty="0" smtClean="0">
                <a:solidFill>
                  <a:srgbClr val="00B050"/>
                </a:solidFill>
                <a:latin typeface="Arial" pitchFamily="34" charset="0"/>
                <a:ea typeface="Times New Roman"/>
                <a:cs typeface="Arial" pitchFamily="34" charset="0"/>
              </a:rPr>
              <a:t>Hier analysieren die SuS Vorkommen und Nutzung von Rohstoffen in Deutschland und weisen die Raumwirksamkeit</a:t>
            </a:r>
          </a:p>
          <a:p>
            <a:pPr lvl="0">
              <a:spcBef>
                <a:spcPts val="100"/>
              </a:spcBef>
              <a:spcAft>
                <a:spcPts val="100"/>
              </a:spcAft>
              <a:buNone/>
              <a:tabLst>
                <a:tab pos="226695" algn="l"/>
                <a:tab pos="449580" algn="l"/>
              </a:tabLst>
            </a:pPr>
            <a:r>
              <a:rPr lang="de-DE" sz="4800" b="1" dirty="0" smtClean="0">
                <a:solidFill>
                  <a:srgbClr val="00B050"/>
                </a:solidFill>
                <a:latin typeface="Arial" pitchFamily="34" charset="0"/>
                <a:ea typeface="Times New Roman"/>
                <a:cs typeface="Arial" pitchFamily="34" charset="0"/>
              </a:rPr>
              <a:t>an einem Beispiel nach. Zudem begründen sie die Einbindung Deutschlands in globale Rohstoffströme. </a:t>
            </a:r>
          </a:p>
          <a:p>
            <a:pPr lvl="0">
              <a:spcBef>
                <a:spcPts val="100"/>
              </a:spcBef>
              <a:spcAft>
                <a:spcPts val="100"/>
              </a:spcAft>
              <a:buNone/>
              <a:tabLst>
                <a:tab pos="226695" algn="l"/>
                <a:tab pos="449580" algn="l"/>
              </a:tabLst>
            </a:pPr>
            <a:r>
              <a:rPr lang="de-DE" sz="4800" b="1" dirty="0" smtClean="0">
                <a:solidFill>
                  <a:srgbClr val="00B050"/>
                </a:solidFill>
                <a:latin typeface="Arial" pitchFamily="34" charset="0"/>
                <a:ea typeface="Times New Roman"/>
                <a:cs typeface="Arial" pitchFamily="34" charset="0"/>
              </a:rPr>
              <a:t>Sie entwickeln Vorschläge, wie sie durch eigenes Handeln zur nachhaltigen Ressourcennutzung beitragen können.</a:t>
            </a:r>
          </a:p>
          <a:p>
            <a:pPr lvl="0">
              <a:spcBef>
                <a:spcPts val="100"/>
              </a:spcBef>
              <a:spcAft>
                <a:spcPts val="100"/>
              </a:spcAft>
              <a:buNone/>
              <a:tabLst>
                <a:tab pos="226695" algn="l"/>
                <a:tab pos="449580" algn="l"/>
              </a:tabLst>
            </a:pPr>
            <a:r>
              <a:rPr lang="de-DE" sz="4800" b="1" dirty="0" smtClean="0">
                <a:solidFill>
                  <a:srgbClr val="00B050"/>
                </a:solidFill>
                <a:latin typeface="Arial" pitchFamily="34" charset="0"/>
                <a:ea typeface="Times New Roman"/>
                <a:cs typeface="Arial" pitchFamily="34" charset="0"/>
              </a:rPr>
              <a:t>Insbesondere bei der Frackingmethode oder beim Endlagern von radioaktivem Müll werten die SuS geologische</a:t>
            </a:r>
          </a:p>
          <a:p>
            <a:pPr lvl="0">
              <a:spcBef>
                <a:spcPts val="100"/>
              </a:spcBef>
              <a:spcAft>
                <a:spcPts val="100"/>
              </a:spcAft>
              <a:buNone/>
              <a:tabLst>
                <a:tab pos="226695" algn="l"/>
                <a:tab pos="449580" algn="l"/>
              </a:tabLst>
            </a:pPr>
            <a:r>
              <a:rPr lang="de-DE" sz="4800" b="1" dirty="0" smtClean="0">
                <a:solidFill>
                  <a:srgbClr val="00B050"/>
                </a:solidFill>
                <a:latin typeface="Arial" pitchFamily="34" charset="0"/>
                <a:ea typeface="Times New Roman"/>
                <a:cs typeface="Arial" pitchFamily="34" charset="0"/>
              </a:rPr>
              <a:t>Profile aus. </a:t>
            </a:r>
          </a:p>
          <a:p>
            <a:pPr marL="201295" indent="-201295">
              <a:spcBef>
                <a:spcPts val="100"/>
              </a:spcBef>
              <a:spcAft>
                <a:spcPts val="100"/>
              </a:spcAft>
              <a:buNone/>
              <a:tabLst>
                <a:tab pos="226695" algn="l"/>
                <a:tab pos="201295" algn="l"/>
              </a:tabLst>
            </a:pPr>
            <a:endParaRPr lang="de-DE" sz="4800" b="1" dirty="0" smtClean="0">
              <a:solidFill>
                <a:srgbClr val="00B05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7013" algn="l"/>
              </a:tabLst>
            </a:pPr>
            <a:r>
              <a:rPr lang="de-DE" sz="4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3.1. Verfügbarkeit von Ressourcen in Deutschland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7013" algn="l"/>
              </a:tabLst>
            </a:pPr>
            <a:r>
              <a:rPr lang="de-DE" sz="4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3.2. Konfliktpotenzial der Ressourcennutzung und seine Bewältigung</a:t>
            </a:r>
          </a:p>
          <a:p>
            <a:pPr marL="201295" indent="-20129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Tx/>
              <a:buNone/>
              <a:tabLst>
                <a:tab pos="226695" algn="l"/>
                <a:tab pos="201295" algn="l"/>
              </a:tabLst>
            </a:pPr>
            <a:endParaRPr lang="de-DE" sz="2200" dirty="0" smtClean="0">
              <a:solidFill>
                <a:srgbClr val="00B050"/>
              </a:solidFill>
              <a:ea typeface="Times New Roman"/>
              <a:cs typeface="Times New Roman"/>
            </a:endParaRPr>
          </a:p>
          <a:p>
            <a:pPr marL="201295" indent="-20129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Tx/>
              <a:buNone/>
              <a:tabLst>
                <a:tab pos="226695" algn="l"/>
                <a:tab pos="201295" algn="l"/>
              </a:tabLst>
            </a:pPr>
            <a:endParaRPr lang="de-DE" sz="1400" dirty="0" smtClean="0">
              <a:solidFill>
                <a:srgbClr val="00B050"/>
              </a:solidFill>
              <a:ea typeface="Times New Roman"/>
              <a:cs typeface="Times New Roman"/>
            </a:endParaRPr>
          </a:p>
          <a:p>
            <a:pPr lvl="0">
              <a:spcBef>
                <a:spcPts val="100"/>
              </a:spcBef>
              <a:spcAft>
                <a:spcPts val="100"/>
              </a:spcAft>
              <a:buNone/>
              <a:tabLst>
                <a:tab pos="226695" algn="l"/>
                <a:tab pos="449580" algn="l"/>
              </a:tabLst>
              <a:defRPr/>
            </a:pPr>
            <a:endParaRPr lang="de-DE" sz="1400" dirty="0" smtClean="0">
              <a:solidFill>
                <a:srgbClr val="00B050"/>
              </a:solidFill>
              <a:ea typeface="Times New Roman"/>
              <a:cs typeface="Times New Roman"/>
            </a:endParaRPr>
          </a:p>
          <a:p>
            <a:pPr lvl="0">
              <a:spcBef>
                <a:spcPts val="100"/>
              </a:spcBef>
              <a:spcAft>
                <a:spcPts val="100"/>
              </a:spcAft>
              <a:buNone/>
              <a:tabLst>
                <a:tab pos="226695" algn="l"/>
                <a:tab pos="449580" algn="l"/>
              </a:tabLst>
            </a:pPr>
            <a:endParaRPr lang="de-DE" sz="1400" dirty="0" smtClean="0">
              <a:solidFill>
                <a:srgbClr val="00B050"/>
              </a:solidFill>
              <a:ea typeface="Times New Roman"/>
              <a:cs typeface="Times New Roman"/>
            </a:endParaRPr>
          </a:p>
          <a:p>
            <a:pPr marL="201295" indent="-20129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  <a:tabLst>
                <a:tab pos="226695" algn="l"/>
                <a:tab pos="201295" algn="l"/>
              </a:tabLst>
            </a:pPr>
            <a:endParaRPr lang="de-DE" sz="1400" u="sng" dirty="0" smtClean="0">
              <a:ea typeface="Times New Roman" pitchFamily="18" charset="0"/>
              <a:cs typeface="Arial" pitchFamily="34" charset="0"/>
            </a:endParaRPr>
          </a:p>
          <a:p>
            <a:pPr marL="201295" indent="-20129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  <a:tabLst>
                <a:tab pos="226695" algn="l"/>
                <a:tab pos="201295" algn="l"/>
              </a:tabLst>
            </a:pPr>
            <a:endParaRPr lang="de-DE" sz="1400" u="sng" dirty="0" smtClean="0">
              <a:ea typeface="Times New Roman" pitchFamily="18" charset="0"/>
              <a:cs typeface="Arial" pitchFamily="34" charset="0"/>
            </a:endParaRPr>
          </a:p>
          <a:p>
            <a:pPr marL="201295" indent="-20129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  <a:tabLst>
                <a:tab pos="226695" algn="l"/>
                <a:tab pos="201295" algn="l"/>
              </a:tabLst>
            </a:pPr>
            <a:endParaRPr lang="de-DE" sz="1400" u="sng" dirty="0" smtClean="0">
              <a:ea typeface="Times New Roman"/>
              <a:cs typeface="Times New Roman"/>
            </a:endParaRPr>
          </a:p>
          <a:p>
            <a:pPr lvl="0">
              <a:spcBef>
                <a:spcPts val="100"/>
              </a:spcBef>
              <a:spcAft>
                <a:spcPts val="100"/>
              </a:spcAft>
              <a:buNone/>
              <a:tabLst>
                <a:tab pos="226695" algn="l"/>
                <a:tab pos="449580" algn="l"/>
              </a:tabLst>
            </a:pPr>
            <a:r>
              <a:rPr lang="de-DE" sz="1400" dirty="0" smtClean="0">
                <a:solidFill>
                  <a:srgbClr val="00B050"/>
                </a:solidFill>
                <a:cs typeface="Times New Roman"/>
              </a:rPr>
              <a:t>	</a:t>
            </a:r>
            <a:endParaRPr lang="de-DE" sz="1400" dirty="0" smtClean="0">
              <a:solidFill>
                <a:srgbClr val="00B05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7013" algn="l"/>
              </a:tabLst>
            </a:pPr>
            <a:endParaRPr lang="de-DE" sz="1400" u="sng" dirty="0" smtClean="0"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7013" algn="l"/>
              </a:tabLst>
            </a:pPr>
            <a:endParaRPr lang="de-DE" sz="1400" u="sng" dirty="0" smtClean="0">
              <a:ea typeface="Times New Roman" pitchFamily="18" charset="0"/>
              <a:cs typeface="Arial" pitchFamily="34" charset="0"/>
            </a:endParaRPr>
          </a:p>
          <a:p>
            <a:pPr marL="457200" indent="-457200">
              <a:buNone/>
            </a:pPr>
            <a:endParaRPr lang="de-DE" sz="2000" dirty="0" smtClean="0"/>
          </a:p>
          <a:p>
            <a:pPr marL="457200" indent="-457200">
              <a:buNone/>
            </a:pPr>
            <a:r>
              <a:rPr lang="de-DE" sz="2000" dirty="0" smtClean="0"/>
              <a:t> </a:t>
            </a:r>
            <a:endParaRPr lang="de-DE" sz="2000" dirty="0"/>
          </a:p>
        </p:txBody>
      </p:sp>
      <p:sp>
        <p:nvSpPr>
          <p:cNvPr id="4" name="Ellipse 3"/>
          <p:cNvSpPr/>
          <p:nvPr/>
        </p:nvSpPr>
        <p:spPr>
          <a:xfrm>
            <a:off x="5724128" y="1772816"/>
            <a:ext cx="936104" cy="864096"/>
          </a:xfrm>
          <a:prstGeom prst="ellipse">
            <a:avLst/>
          </a:prstGeom>
          <a:solidFill>
            <a:schemeClr val="bg2">
              <a:lumMod val="50000"/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 DS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5724128" y="3861048"/>
            <a:ext cx="936104" cy="864096"/>
          </a:xfrm>
          <a:prstGeom prst="ellipse">
            <a:avLst/>
          </a:prstGeom>
          <a:solidFill>
            <a:schemeClr val="bg2">
              <a:lumMod val="50000"/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 DS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5724128" y="5877272"/>
            <a:ext cx="936104" cy="864096"/>
          </a:xfrm>
          <a:prstGeom prst="ellipse">
            <a:avLst/>
          </a:prstGeom>
          <a:solidFill>
            <a:schemeClr val="bg2">
              <a:lumMod val="50000"/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 DS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eschweifte Klammer rechts 1"/>
          <p:cNvSpPr/>
          <p:nvPr/>
        </p:nvSpPr>
        <p:spPr>
          <a:xfrm>
            <a:off x="6372200" y="908720"/>
            <a:ext cx="472632" cy="3528392"/>
          </a:xfrm>
          <a:prstGeom prst="rightBrac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0000"/>
              </a:solidFill>
            </a:endParaRPr>
          </a:p>
        </p:txBody>
      </p:sp>
      <p:pic>
        <p:nvPicPr>
          <p:cNvPr id="7" name="Picture 2" descr="C:\Users\Olaf Sedelky\Desktop\Kurs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2" y="-675456"/>
            <a:ext cx="7344816" cy="10945216"/>
          </a:xfrm>
          <a:prstGeom prst="rect">
            <a:avLst/>
          </a:prstGeom>
          <a:noFill/>
        </p:spPr>
      </p:pic>
      <p:sp>
        <p:nvSpPr>
          <p:cNvPr id="4" name="Rechteck 3"/>
          <p:cNvSpPr/>
          <p:nvPr/>
        </p:nvSpPr>
        <p:spPr>
          <a:xfrm>
            <a:off x="6444208" y="764704"/>
            <a:ext cx="2376264" cy="3672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Sie planen 10 Kompetenzen aus 4</a:t>
            </a:r>
          </a:p>
          <a:p>
            <a:pPr algn="ctr"/>
            <a:r>
              <a:rPr lang="de-DE" dirty="0" smtClean="0">
                <a:solidFill>
                  <a:schemeClr val="bg1"/>
                </a:solidFill>
              </a:rPr>
              <a:t>Kompetenz-</a:t>
            </a:r>
          </a:p>
          <a:p>
            <a:pPr algn="ctr"/>
            <a:r>
              <a:rPr lang="de-DE" dirty="0" err="1" smtClean="0">
                <a:solidFill>
                  <a:schemeClr val="bg1"/>
                </a:solidFill>
              </a:rPr>
              <a:t>bereichen</a:t>
            </a:r>
            <a:r>
              <a:rPr lang="de-DE" dirty="0" smtClean="0">
                <a:solidFill>
                  <a:schemeClr val="bg1"/>
                </a:solidFill>
              </a:rPr>
              <a:t>! 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444208" y="4725144"/>
            <a:ext cx="23762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Sie führen eine Sachanalyse für 3 Wissensbestände durch!</a:t>
            </a:r>
            <a:endParaRPr 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eschweifte Klammer rechts 1"/>
          <p:cNvSpPr/>
          <p:nvPr/>
        </p:nvSpPr>
        <p:spPr>
          <a:xfrm>
            <a:off x="6372200" y="908720"/>
            <a:ext cx="472632" cy="3528392"/>
          </a:xfrm>
          <a:prstGeom prst="rightBrac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0000"/>
              </a:solidFill>
            </a:endParaRPr>
          </a:p>
        </p:txBody>
      </p:sp>
      <p:pic>
        <p:nvPicPr>
          <p:cNvPr id="7" name="Picture 2" descr="C:\Users\Olaf Sedelky\Desktop\Kurs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2" y="-675456"/>
            <a:ext cx="7344816" cy="10945216"/>
          </a:xfrm>
          <a:prstGeom prst="rect">
            <a:avLst/>
          </a:prstGeom>
          <a:noFill/>
        </p:spPr>
      </p:pic>
      <p:sp>
        <p:nvSpPr>
          <p:cNvPr id="4" name="Rechteck 3"/>
          <p:cNvSpPr/>
          <p:nvPr/>
        </p:nvSpPr>
        <p:spPr>
          <a:xfrm>
            <a:off x="6444208" y="764704"/>
            <a:ext cx="2376264" cy="3672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Sie planen 10 Kompetenzen aus 4</a:t>
            </a:r>
          </a:p>
          <a:p>
            <a:pPr algn="ctr"/>
            <a:r>
              <a:rPr lang="de-DE" dirty="0" smtClean="0">
                <a:solidFill>
                  <a:schemeClr val="bg1"/>
                </a:solidFill>
              </a:rPr>
              <a:t>Kompetenz-</a:t>
            </a:r>
          </a:p>
          <a:p>
            <a:pPr algn="ctr"/>
            <a:r>
              <a:rPr lang="de-DE" dirty="0" err="1" smtClean="0">
                <a:solidFill>
                  <a:schemeClr val="bg1"/>
                </a:solidFill>
              </a:rPr>
              <a:t>bereichen</a:t>
            </a:r>
            <a:r>
              <a:rPr lang="de-DE" dirty="0" smtClean="0">
                <a:solidFill>
                  <a:schemeClr val="bg1"/>
                </a:solidFill>
              </a:rPr>
              <a:t>! 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444208" y="4725144"/>
            <a:ext cx="23762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Sie führen eine Sachanalyse für 3 Wissensbestände durch!</a:t>
            </a:r>
            <a:endParaRPr lang="de-DE" sz="1400" dirty="0"/>
          </a:p>
        </p:txBody>
      </p:sp>
      <p:sp>
        <p:nvSpPr>
          <p:cNvPr id="9" name="Rechteck 8"/>
          <p:cNvSpPr/>
          <p:nvPr/>
        </p:nvSpPr>
        <p:spPr>
          <a:xfrm>
            <a:off x="6444208" y="5301208"/>
            <a:ext cx="23762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Sie ordnen das Modell und die Fachbegriffe zu!!</a:t>
            </a:r>
            <a:endParaRPr 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eschweifte Klammer rechts 1"/>
          <p:cNvSpPr/>
          <p:nvPr/>
        </p:nvSpPr>
        <p:spPr>
          <a:xfrm>
            <a:off x="6372200" y="908720"/>
            <a:ext cx="472632" cy="3528392"/>
          </a:xfrm>
          <a:prstGeom prst="rightBrac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0000"/>
              </a:solidFill>
            </a:endParaRPr>
          </a:p>
        </p:txBody>
      </p:sp>
      <p:pic>
        <p:nvPicPr>
          <p:cNvPr id="7" name="Picture 2" descr="C:\Users\Olaf Sedelky\Desktop\Kurs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2" y="-675456"/>
            <a:ext cx="7344816" cy="10945216"/>
          </a:xfrm>
          <a:prstGeom prst="rect">
            <a:avLst/>
          </a:prstGeom>
          <a:noFill/>
        </p:spPr>
      </p:pic>
      <p:sp>
        <p:nvSpPr>
          <p:cNvPr id="4" name="Rechteck 3"/>
          <p:cNvSpPr/>
          <p:nvPr/>
        </p:nvSpPr>
        <p:spPr>
          <a:xfrm>
            <a:off x="6444208" y="764704"/>
            <a:ext cx="2376264" cy="3672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Sie planen 10 Kompetenzen aus 4</a:t>
            </a:r>
          </a:p>
          <a:p>
            <a:pPr algn="ctr"/>
            <a:r>
              <a:rPr lang="de-DE" dirty="0" smtClean="0">
                <a:solidFill>
                  <a:schemeClr val="bg1"/>
                </a:solidFill>
              </a:rPr>
              <a:t>Kompetenz-</a:t>
            </a:r>
          </a:p>
          <a:p>
            <a:pPr algn="ctr"/>
            <a:r>
              <a:rPr lang="de-DE" dirty="0" err="1" smtClean="0">
                <a:solidFill>
                  <a:schemeClr val="bg1"/>
                </a:solidFill>
              </a:rPr>
              <a:t>bereichen</a:t>
            </a:r>
            <a:r>
              <a:rPr lang="de-DE" dirty="0" smtClean="0">
                <a:solidFill>
                  <a:schemeClr val="bg1"/>
                </a:solidFill>
              </a:rPr>
              <a:t>! 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444208" y="4725144"/>
            <a:ext cx="23762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Sie führen eine Sachanalyse für 3 Wissensbestände durch!</a:t>
            </a:r>
            <a:endParaRPr lang="de-DE" sz="1400" dirty="0"/>
          </a:p>
        </p:txBody>
      </p:sp>
      <p:sp>
        <p:nvSpPr>
          <p:cNvPr id="9" name="Rechteck 8"/>
          <p:cNvSpPr/>
          <p:nvPr/>
        </p:nvSpPr>
        <p:spPr>
          <a:xfrm>
            <a:off x="6444208" y="5301208"/>
            <a:ext cx="23762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Sie ordnen das Modell und die Fachbegriffe zu!!</a:t>
            </a:r>
            <a:endParaRPr lang="de-DE" sz="1400" dirty="0"/>
          </a:p>
        </p:txBody>
      </p:sp>
      <p:sp>
        <p:nvSpPr>
          <p:cNvPr id="10" name="Rechteck 9"/>
          <p:cNvSpPr/>
          <p:nvPr/>
        </p:nvSpPr>
        <p:spPr>
          <a:xfrm>
            <a:off x="6444208" y="6021288"/>
            <a:ext cx="23762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Sie stimmen ihr Planung mit D und Ethik ab!</a:t>
            </a:r>
            <a:endParaRPr 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28803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de-DE" sz="2100" b="1" dirty="0" smtClean="0">
                <a:solidFill>
                  <a:srgbClr val="FF0000"/>
                </a:solidFill>
              </a:rPr>
              <a:t>Schritt 1:  Zuordnen der Wissensbestände zu den zu erwerbenden Kompetenzen!</a:t>
            </a:r>
          </a:p>
          <a:p>
            <a:pPr>
              <a:buNone/>
            </a:pPr>
            <a:endParaRPr lang="de-DE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de-DE" sz="1400" b="1" dirty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EE64-2BFF-42BF-8323-854EB44C7EBC}" type="datetime1">
              <a:rPr lang="de-DE" smtClean="0"/>
              <a:pPr/>
              <a:t>26.03.2017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979712" y="6356350"/>
            <a:ext cx="5400600" cy="365125"/>
          </a:xfrm>
        </p:spPr>
        <p:txBody>
          <a:bodyPr/>
          <a:lstStyle/>
          <a:p>
            <a:r>
              <a:rPr lang="de-DE" dirty="0" smtClean="0"/>
              <a:t>Kompetenzorientierter Lehrplan Geographie Gymnasium Sachsen-Anhalt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6</a:t>
            </a:fld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179512" y="980728"/>
          <a:ext cx="8856983" cy="5285493"/>
        </p:xfrm>
        <a:graphic>
          <a:graphicData uri="http://schemas.openxmlformats.org/drawingml/2006/table">
            <a:tbl>
              <a:tblPr/>
              <a:tblGrid>
                <a:gridCol w="1584097"/>
                <a:gridCol w="4898951"/>
                <a:gridCol w="876420"/>
                <a:gridCol w="1497515"/>
              </a:tblGrid>
              <a:tr h="216024">
                <a:tc gridSpan="2">
                  <a:txBody>
                    <a:bodyPr/>
                    <a:lstStyle/>
                    <a:p>
                      <a:pPr marL="1980565" indent="-1980565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</a:tabLst>
                      </a:pP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Kompetenzschwerpunkt: 	Die Erde als Mensch-Umwelt-System analysieren und bewerten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W1,2,3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T/M sowie Begriffe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</a:tr>
              <a:tr h="11395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00" dirty="0">
                          <a:latin typeface="Arial"/>
                          <a:ea typeface="Times New Roman"/>
                          <a:cs typeface="Times New Roman"/>
                        </a:rPr>
                        <a:t>Erkenntnisse gewinnen und anwenden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- Ressourcen nach verschiedenen Aspekten gliedern und deren Verfügbarkeit</a:t>
                      </a:r>
                    </a:p>
                    <a:p>
                      <a:pPr marL="342900" lvl="0" indent="-342900"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analysieren</a:t>
                      </a:r>
                    </a:p>
                    <a:p>
                      <a:pPr marL="342900" lvl="0" indent="-342900"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- Verfügbarkeit, Nutzung und Gefährdung der Ressource Wasser im Kontext der</a:t>
                      </a:r>
                    </a:p>
                    <a:p>
                      <a:pPr marL="342900" lvl="0" indent="-342900"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Kernprobleme des Globalen Wandels erörtern</a:t>
                      </a:r>
                    </a:p>
                    <a:p>
                      <a:pPr marL="342900" lvl="0" indent="-342900"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- Vorkommen und Nutzung von Rohstoffen in Deutschland analysieren sowie die</a:t>
                      </a:r>
                    </a:p>
                    <a:p>
                      <a:pPr marL="342900" lvl="0" indent="-342900"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Raumwirksamkeit an einem Beispiel nachweisen</a:t>
                      </a:r>
                    </a:p>
                    <a:p>
                      <a:pPr marL="342900" lvl="0" indent="-342900"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Char char="-"/>
                        <a:tabLst>
                          <a:tab pos="226695" algn="l"/>
                          <a:tab pos="449580" algn="l"/>
                        </a:tabLs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18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00">
                          <a:latin typeface="Arial"/>
                          <a:ea typeface="Times New Roman"/>
                          <a:cs typeface="Times New Roman"/>
                        </a:rPr>
                        <a:t>Sich räumlich orientieren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201295" indent="-201295"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die weltweite Verteilung von Lagerstätten beschreiben und den Zusammenhang mit</a:t>
                      </a:r>
                    </a:p>
                    <a:p>
                      <a:pPr marL="201295" indent="-201295"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  geologischen Strukturen erläutern, dabei geologische Profile auswerten</a:t>
                      </a:r>
                    </a:p>
                    <a:p>
                      <a:pPr marL="201295" indent="-201295"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- die Einbindung</a:t>
                      </a: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Deutschlands in globale Rohstoffströme aufzeigen und begründen</a:t>
                      </a:r>
                    </a:p>
                    <a:p>
                      <a:pPr marL="201295" indent="-201295"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Char char="-"/>
                        <a:tabLst>
                          <a:tab pos="226695" algn="l"/>
                          <a:tab pos="201295" algn="l"/>
                        </a:tabLs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7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00">
                          <a:latin typeface="Arial"/>
                          <a:ea typeface="Times New Roman"/>
                          <a:cs typeface="Times New Roman"/>
                        </a:rPr>
                        <a:t>Kommunizieren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201295" indent="-201295"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- Wechselwirkungen zwischen Wasser und weiteren Geofaktoren anhand des</a:t>
                      </a:r>
                    </a:p>
                    <a:p>
                      <a:pPr marL="201295" indent="-201295"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  Wasserkreislaufes</a:t>
                      </a: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darstellen und erläutern, dies mithilfe von</a:t>
                      </a:r>
                    </a:p>
                    <a:p>
                      <a:pPr marL="201295" indent="-201295"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Simulationsprogrammen veranschaulichen</a:t>
                      </a:r>
                    </a:p>
                    <a:p>
                      <a:pPr marL="201295" indent="-201295"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- eine Diskussion zu Maßnahmen für einen nachhaltigen Umgang mit Ressourcen</a:t>
                      </a:r>
                    </a:p>
                    <a:p>
                      <a:pPr marL="201295" indent="-201295"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moderieren</a:t>
                      </a:r>
                    </a:p>
                    <a:p>
                      <a:pPr marL="201295" indent="-201295"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2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00">
                          <a:latin typeface="Arial"/>
                          <a:ea typeface="Times New Roman"/>
                          <a:cs typeface="Times New Roman"/>
                        </a:rPr>
                        <a:t>Beurteilen und Bewerten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201295" indent="-201295"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- Vereinbarungen</a:t>
                      </a: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bzw. Maßnahmen zum Schutz von Süßwasser und des</a:t>
                      </a:r>
                    </a:p>
                    <a:p>
                      <a:pPr marL="201295" indent="-201295"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Weltmeeres prüfen und beurteilen</a:t>
                      </a:r>
                    </a:p>
                    <a:p>
                      <a:pPr marL="201295" indent="-201295"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- das Konfliktpotenzial der Ressourcennutzung an Beispielen darstellen</a:t>
                      </a:r>
                      <a:r>
                        <a:rPr lang="de-DE" sz="1000" baseline="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und</a:t>
                      </a:r>
                    </a:p>
                    <a:p>
                      <a:pPr marL="201295" indent="-201295"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bewerten, (Hypo-)Thesen für eine Konfliktbewältigung aufstellen und erörtern</a:t>
                      </a:r>
                    </a:p>
                    <a:p>
                      <a:pPr marL="201295" indent="-201295"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Char char="-"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durch eigenes Handeln zur nachhaltigen Ressourcennutzung beitragen</a:t>
                      </a:r>
                    </a:p>
                    <a:p>
                      <a:pPr marL="201295" indent="-201295"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endParaRPr lang="de-DE" sz="10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364">
                <a:tc gridSpan="4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Grundlegende Wissensbestände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908729">
                <a:tc gridSpan="4">
                  <a:txBody>
                    <a:bodyPr/>
                    <a:lstStyle/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W1 </a:t>
                      </a: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- natürliche Ressourcen im Überblick</a:t>
                      </a:r>
                      <a:endParaRPr lang="de-DE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W2 </a:t>
                      </a: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- Ressource Wasser</a:t>
                      </a:r>
                      <a:endParaRPr lang="de-DE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W3 </a:t>
                      </a: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- Deutschland</a:t>
                      </a:r>
                      <a:r>
                        <a:rPr lang="de-DE" sz="10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– Ressourcenpotenzial, Rohstoffnutzung und -abhängigkeit</a:t>
                      </a:r>
                      <a:endParaRPr lang="de-DE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1" i="1" dirty="0">
                          <a:latin typeface="Arial"/>
                          <a:ea typeface="Times New Roman"/>
                          <a:cs typeface="Times New Roman"/>
                        </a:rPr>
                        <a:t>Theorien/Modelle</a:t>
                      </a: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Kreislaufmodell</a:t>
                      </a:r>
                      <a:endParaRPr lang="de-DE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1" i="1" dirty="0">
                          <a:latin typeface="Arial"/>
                          <a:ea typeface="Times New Roman"/>
                          <a:cs typeface="Times New Roman"/>
                        </a:rPr>
                        <a:t>Fachbegriffe:</a:t>
                      </a: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Lagerstätte, virtuelles Wasser, Recycling</a:t>
                      </a:r>
                      <a:endParaRPr lang="de-DE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hteck 1"/>
          <p:cNvSpPr/>
          <p:nvPr/>
        </p:nvSpPr>
        <p:spPr>
          <a:xfrm>
            <a:off x="6732240" y="1268760"/>
            <a:ext cx="2232248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Welche </a:t>
            </a:r>
            <a:r>
              <a:rPr lang="de-DE" dirty="0" err="1" smtClean="0"/>
              <a:t>gWB</a:t>
            </a:r>
            <a:r>
              <a:rPr lang="de-DE" dirty="0" smtClean="0"/>
              <a:t>, T/M und Begriffe lassen sich welchen Kompetenzen zuordnen?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28803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de-DE" sz="2100" b="1" dirty="0" smtClean="0">
                <a:solidFill>
                  <a:srgbClr val="FF0000"/>
                </a:solidFill>
              </a:rPr>
              <a:t>Schritt 1:  Zuordnen der Wissensbestände zu den zu erwerbenden Kompetenzen!</a:t>
            </a:r>
          </a:p>
          <a:p>
            <a:pPr>
              <a:buNone/>
            </a:pPr>
            <a:endParaRPr lang="de-DE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de-DE" sz="1400" b="1" dirty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EE64-2BFF-42BF-8323-854EB44C7EBC}" type="datetime1">
              <a:rPr lang="de-DE" smtClean="0"/>
              <a:pPr/>
              <a:t>26.03.2017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884695" y="6423744"/>
            <a:ext cx="5400600" cy="365125"/>
          </a:xfrm>
        </p:spPr>
        <p:txBody>
          <a:bodyPr/>
          <a:lstStyle/>
          <a:p>
            <a:r>
              <a:rPr lang="de-DE" dirty="0" smtClean="0"/>
              <a:t>Kompetenzorientierter Lehrplan Geographie Gymnasium Sachsen-Anhalt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7</a:t>
            </a:fld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89355989"/>
              </p:ext>
            </p:extLst>
          </p:nvPr>
        </p:nvGraphicFramePr>
        <p:xfrm>
          <a:off x="143508" y="620688"/>
          <a:ext cx="8856983" cy="5285493"/>
        </p:xfrm>
        <a:graphic>
          <a:graphicData uri="http://schemas.openxmlformats.org/drawingml/2006/table">
            <a:tbl>
              <a:tblPr/>
              <a:tblGrid>
                <a:gridCol w="1584097"/>
                <a:gridCol w="4898951"/>
                <a:gridCol w="876420"/>
                <a:gridCol w="1497515"/>
              </a:tblGrid>
              <a:tr h="216024">
                <a:tc gridSpan="2">
                  <a:txBody>
                    <a:bodyPr/>
                    <a:lstStyle/>
                    <a:p>
                      <a:pPr marL="1980565" indent="-1980565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</a:tabLst>
                      </a:pP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Kompetenzschwerpunkt: 	Die Erde als Mensch-Umwelt-System analysieren und bewerten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W1,2,3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T/M sowie Begriffe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</a:tr>
              <a:tr h="11395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00" dirty="0">
                          <a:latin typeface="Arial"/>
                          <a:ea typeface="Times New Roman"/>
                          <a:cs typeface="Times New Roman"/>
                        </a:rPr>
                        <a:t>Erkenntnisse gewinnen und anwenden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- Ressourcen nach verschiedenen Aspekten gliedern und deren Verfügbarkeit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analysieren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- Verfügbarkeit, Nutzung und Gefährdung der Ressource Wasser im Kontext der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Kernprobleme des Globalen Wandels erörtern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- Vorkommen und Nutzung von Rohstoffen in Deutschland analysieren sowie die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Raumwirksamkeit an einem Beispiel nachweisen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Char char="-"/>
                        <a:tabLst>
                          <a:tab pos="226695" algn="l"/>
                          <a:tab pos="449580" algn="l"/>
                        </a:tabLs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W1</a:t>
                      </a:r>
                      <a:b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18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00">
                          <a:latin typeface="Arial"/>
                          <a:ea typeface="Times New Roman"/>
                          <a:cs typeface="Times New Roman"/>
                        </a:rPr>
                        <a:t>Sich räumlich orientieren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die weltweite Verteilung von Lagerstätten beschreiben und den Zusammenhang mit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  geologischen Strukturen erläutern, dabei geologische Profile auswerten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- die Einbindung</a:t>
                      </a: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Deutschlands in globale Rohstoffströme aufzeigen und begründen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Char char="-"/>
                        <a:tabLst>
                          <a:tab pos="226695" algn="l"/>
                          <a:tab pos="201295" algn="l"/>
                        </a:tabLs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W1</a:t>
                      </a:r>
                      <a:b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Lagerstätte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7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00">
                          <a:latin typeface="Arial"/>
                          <a:ea typeface="Times New Roman"/>
                          <a:cs typeface="Times New Roman"/>
                        </a:rPr>
                        <a:t>Kommunizieren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- Wechselwirkungen zwischen Wasser und weiteren Geofaktoren anhand des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  Wasserkreislaufes</a:t>
                      </a: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darstellen und erläutern, dies mithilfe von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Simulationsprogrammen veranschaulichen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- eine Diskussion zu Maßnahmen für einen nachhaltigen Umgang mit Ressourcen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moderieren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2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00">
                          <a:latin typeface="Arial"/>
                          <a:ea typeface="Times New Roman"/>
                          <a:cs typeface="Times New Roman"/>
                        </a:rPr>
                        <a:t>Beurteilen und Bewerten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- Vereinbarungen</a:t>
                      </a: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bzw. Maßnahmen zum Schutz von Süßwasser und des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Weltmeeres prüfen und beurteilen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- das Konfliktpotenzial der Ressourcennutzung an Beispielen darstellen</a:t>
                      </a:r>
                      <a:r>
                        <a:rPr lang="de-DE" sz="1000" baseline="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und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bewerten, (Hypo-)Thesen für eine Konfliktbewältigung aufstellen und erörtern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Char char="-"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durch eigenes Handeln zur nachhaltigen Ressourcennutzung beitragen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endParaRPr lang="de-DE" sz="10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364">
                <a:tc gridSpan="4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Grundlegende Wissensbestände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908729">
                <a:tc gridSpan="4">
                  <a:txBody>
                    <a:bodyPr/>
                    <a:lstStyle/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W1 </a:t>
                      </a: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- natürliche Ressourcen im Überblick</a:t>
                      </a:r>
                      <a:endParaRPr lang="de-DE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W2 </a:t>
                      </a: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- Ressource Wasser</a:t>
                      </a:r>
                      <a:endParaRPr lang="de-DE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W3 </a:t>
                      </a: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- Deutschland</a:t>
                      </a:r>
                      <a:r>
                        <a:rPr lang="de-DE" sz="10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– Ressourcenpotenzial, Rohstoffnutzung und -abhängigkeit</a:t>
                      </a:r>
                      <a:endParaRPr lang="de-DE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1" i="1" dirty="0">
                          <a:latin typeface="Arial"/>
                          <a:ea typeface="Times New Roman"/>
                          <a:cs typeface="Times New Roman"/>
                        </a:rPr>
                        <a:t>Theorien/Modelle</a:t>
                      </a: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Kreislaufmodell (KLM)</a:t>
                      </a:r>
                      <a:endParaRPr lang="de-DE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1" i="1" dirty="0">
                          <a:latin typeface="Arial"/>
                          <a:ea typeface="Times New Roman"/>
                          <a:cs typeface="Times New Roman"/>
                        </a:rPr>
                        <a:t>Fachbegriffe:</a:t>
                      </a: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 Lagerstätte, virtuelles Wasser, Recycling</a:t>
                      </a:r>
                      <a:endParaRPr lang="de-DE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4360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28803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de-DE" sz="2100" b="1" dirty="0" smtClean="0">
                <a:solidFill>
                  <a:srgbClr val="FF0000"/>
                </a:solidFill>
              </a:rPr>
              <a:t>Schritt 1:  Zuordnen der Wissensbestände zu den zu erwerbenden Kompetenzen!</a:t>
            </a:r>
          </a:p>
          <a:p>
            <a:pPr>
              <a:buNone/>
            </a:pPr>
            <a:endParaRPr lang="de-DE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de-DE" sz="1400" b="1" dirty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EE64-2BFF-42BF-8323-854EB44C7EBC}" type="datetime1">
              <a:rPr lang="de-DE" smtClean="0"/>
              <a:pPr/>
              <a:t>26.03.2017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884695" y="6423744"/>
            <a:ext cx="5400600" cy="365125"/>
          </a:xfrm>
        </p:spPr>
        <p:txBody>
          <a:bodyPr/>
          <a:lstStyle/>
          <a:p>
            <a:r>
              <a:rPr lang="de-DE" dirty="0" smtClean="0"/>
              <a:t>Kompetenzorientierter Lehrplan Geographie Gymnasium Sachsen-Anhalt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8</a:t>
            </a:fld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89355989"/>
              </p:ext>
            </p:extLst>
          </p:nvPr>
        </p:nvGraphicFramePr>
        <p:xfrm>
          <a:off x="179512" y="620688"/>
          <a:ext cx="8820979" cy="5285493"/>
        </p:xfrm>
        <a:graphic>
          <a:graphicData uri="http://schemas.openxmlformats.org/drawingml/2006/table">
            <a:tbl>
              <a:tblPr/>
              <a:tblGrid>
                <a:gridCol w="1548093"/>
                <a:gridCol w="4898951"/>
                <a:gridCol w="876420"/>
                <a:gridCol w="1497515"/>
              </a:tblGrid>
              <a:tr h="216024">
                <a:tc gridSpan="2">
                  <a:txBody>
                    <a:bodyPr/>
                    <a:lstStyle/>
                    <a:p>
                      <a:pPr marL="1980565" indent="-1980565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</a:tabLst>
                      </a:pP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Kompetenzschwerpunkt: 	Die Erde als Mensch-Umwelt-System analysieren und bewerten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W1,2,3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T/M sowie Begriffe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</a:tr>
              <a:tr h="11395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00" dirty="0">
                          <a:latin typeface="Arial"/>
                          <a:ea typeface="Times New Roman"/>
                          <a:cs typeface="Times New Roman"/>
                        </a:rPr>
                        <a:t>Erkenntnisse gewinnen und anwenden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- Ressourcen nach verschiedenen Aspekten gliedern und deren Verfügbarkeit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analysieren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- Verfügbarkeit, Nutzung und Gefährdung der Ressource Wasser im Kontext der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Kernprobleme des Globalen Wandels erörtern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- Vorkommen und Nutzung von Rohstoffen in Deutschland analysieren sowie die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Raumwirksamkeit an einem Beispiel nachweisen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Char char="-"/>
                        <a:tabLst>
                          <a:tab pos="226695" algn="l"/>
                          <a:tab pos="449580" algn="l"/>
                        </a:tabLs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W1</a:t>
                      </a:r>
                      <a:b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W2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Kreislaufmodell (WK),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virtuelles Wasser</a:t>
                      </a:r>
                      <a:endParaRPr lang="de-DE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18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00">
                          <a:latin typeface="Arial"/>
                          <a:ea typeface="Times New Roman"/>
                          <a:cs typeface="Times New Roman"/>
                        </a:rPr>
                        <a:t>Sich räumlich orientieren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die weltweite Verteilung von Lagerstätten beschreiben und den Zusammenhang mit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  geologischen Strukturen erläutern, dabei geologische Profile auswerten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- die Einbindung</a:t>
                      </a: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Deutschlands in globale Rohstoffströme aufzeigen und begründen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Char char="-"/>
                        <a:tabLst>
                          <a:tab pos="226695" algn="l"/>
                          <a:tab pos="201295" algn="l"/>
                        </a:tabLs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W1</a:t>
                      </a:r>
                      <a:b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Lagerstätte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7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00">
                          <a:latin typeface="Arial"/>
                          <a:ea typeface="Times New Roman"/>
                          <a:cs typeface="Times New Roman"/>
                        </a:rPr>
                        <a:t>Kommunizieren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- Wechselwirkungen zwischen Wasser und weiteren Geofaktoren anhand des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  Wasserkreislaufes</a:t>
                      </a: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darstellen und erläutern, dies mithilfe von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Simulationsprogrammen veranschaulichen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- eine Diskussion zu Maßnahmen für einen nachhaltigen Umgang mit Ressourcen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moderieren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W2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2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00">
                          <a:latin typeface="Arial"/>
                          <a:ea typeface="Times New Roman"/>
                          <a:cs typeface="Times New Roman"/>
                        </a:rPr>
                        <a:t>Beurteilen und Bewerten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- Vereinbarungen</a:t>
                      </a: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bzw. Maßnahmen zum Schutz von Süßwasser und des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Weltmeeres prüfen und beurteilen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- das Konfliktpotenzial der Ressourcennutzung an Beispielen darstellen</a:t>
                      </a:r>
                      <a:r>
                        <a:rPr lang="de-DE" sz="1000" baseline="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und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bewerten, (Hypo-)Thesen für eine Konfliktbewältigung aufstellen und erörtern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Char char="-"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durch eigenes Handeln zur nachhaltigen Ressourcennutzung beitragen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endParaRPr lang="de-DE" sz="10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W2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364">
                <a:tc gridSpan="4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Grundlegende Wissensbestände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908729">
                <a:tc gridSpan="4">
                  <a:txBody>
                    <a:bodyPr/>
                    <a:lstStyle/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W1 </a:t>
                      </a: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- natürliche Ressourcen im Überblick</a:t>
                      </a:r>
                      <a:endParaRPr lang="de-DE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W2 </a:t>
                      </a:r>
                      <a:r>
                        <a:rPr lang="de-DE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Ressource Wasser</a:t>
                      </a:r>
                      <a:endParaRPr lang="de-DE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W3 </a:t>
                      </a: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- Deutschland</a:t>
                      </a:r>
                      <a:r>
                        <a:rPr lang="de-DE" sz="10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– Ressourcenpotenzial, Rohstoffnutzung und -abhängigkeit</a:t>
                      </a:r>
                      <a:endParaRPr lang="de-DE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1" i="1" dirty="0">
                          <a:latin typeface="Arial"/>
                          <a:ea typeface="Times New Roman"/>
                          <a:cs typeface="Times New Roman"/>
                        </a:rPr>
                        <a:t>Theorien/Modelle</a:t>
                      </a: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Kreislaufmodell (KLM)</a:t>
                      </a:r>
                      <a:endParaRPr lang="de-DE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1" i="1" dirty="0">
                          <a:latin typeface="Arial"/>
                          <a:ea typeface="Times New Roman"/>
                          <a:cs typeface="Times New Roman"/>
                        </a:rPr>
                        <a:t>Fachbegriffe:</a:t>
                      </a: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 Lagerstätte, virtuelles Wasser, Recycling</a:t>
                      </a:r>
                      <a:endParaRPr lang="de-DE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4360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28803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de-DE" sz="2100" b="1" dirty="0" smtClean="0">
                <a:solidFill>
                  <a:srgbClr val="FF0000"/>
                </a:solidFill>
              </a:rPr>
              <a:t>Schritt 1:  Zuordnen der Wissensbestände zu den zu erwerbenden Kompetenzen!</a:t>
            </a:r>
          </a:p>
          <a:p>
            <a:pPr>
              <a:buNone/>
            </a:pPr>
            <a:endParaRPr lang="de-DE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de-DE" sz="1400" b="1" dirty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EE64-2BFF-42BF-8323-854EB44C7EBC}" type="datetime1">
              <a:rPr lang="de-DE" smtClean="0"/>
              <a:pPr/>
              <a:t>26.03.2017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884695" y="6423744"/>
            <a:ext cx="5400600" cy="365125"/>
          </a:xfrm>
        </p:spPr>
        <p:txBody>
          <a:bodyPr/>
          <a:lstStyle/>
          <a:p>
            <a:r>
              <a:rPr lang="de-DE" dirty="0" smtClean="0"/>
              <a:t>Kompetenzorientierter Lehrplan Geographie Gymnasium Sachsen-Anhalt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9</a:t>
            </a:fld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89355989"/>
              </p:ext>
            </p:extLst>
          </p:nvPr>
        </p:nvGraphicFramePr>
        <p:xfrm>
          <a:off x="143508" y="620688"/>
          <a:ext cx="8856983" cy="5285493"/>
        </p:xfrm>
        <a:graphic>
          <a:graphicData uri="http://schemas.openxmlformats.org/drawingml/2006/table">
            <a:tbl>
              <a:tblPr/>
              <a:tblGrid>
                <a:gridCol w="1584097"/>
                <a:gridCol w="4898951"/>
                <a:gridCol w="876420"/>
                <a:gridCol w="1497515"/>
              </a:tblGrid>
              <a:tr h="216024">
                <a:tc gridSpan="2">
                  <a:txBody>
                    <a:bodyPr/>
                    <a:lstStyle/>
                    <a:p>
                      <a:pPr marL="1980565" indent="-1980565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</a:tabLst>
                      </a:pP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Kompetenzschwerpunkt: 	Die Erde als Mensch-Umwelt-System analysieren und bewerten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W1,2,3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T/M sowie Begriffe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</a:tr>
              <a:tr h="11395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00" dirty="0">
                          <a:latin typeface="Arial"/>
                          <a:ea typeface="Times New Roman"/>
                          <a:cs typeface="Times New Roman"/>
                        </a:rPr>
                        <a:t>Erkenntnisse gewinnen und anwenden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- Ressourcen nach verschiedenen Aspekten gliedern und deren Verfügbarkeit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analysieren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- Verfügbarkeit, Nutzung und Gefährdung der Ressource Wasser im Kontext der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Kernprobleme des Globalen Wandels erörtern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- Vorkommen und Nutzung von Rohstoffen in Deutschland analysieren sowie die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Raumwirksamkeit an einem Beispiel nachweisen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Char char="-"/>
                        <a:tabLst>
                          <a:tab pos="226695" algn="l"/>
                          <a:tab pos="449580" algn="l"/>
                        </a:tabLs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W1</a:t>
                      </a:r>
                      <a:b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W2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W3</a:t>
                      </a:r>
                      <a:endParaRPr lang="de-DE" sz="1000" dirty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Kreislaufmodell (WK),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virtuelles Wasser</a:t>
                      </a:r>
                      <a:endParaRPr lang="de-DE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18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00">
                          <a:latin typeface="Arial"/>
                          <a:ea typeface="Times New Roman"/>
                          <a:cs typeface="Times New Roman"/>
                        </a:rPr>
                        <a:t>Sich räumlich orientieren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die weltweite Verteilung von Lagerstätten beschreiben und den Zusammenhang mit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  geologischen Strukturen erläutern, dabei geologische Profile auswerten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- die Einbindung</a:t>
                      </a: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Deutschlands in globale Rohstoffströme aufzeigen und begründen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Char char="-"/>
                        <a:tabLst>
                          <a:tab pos="226695" algn="l"/>
                          <a:tab pos="201295" algn="l"/>
                        </a:tabLs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W1</a:t>
                      </a:r>
                      <a:b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W3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Lagerstätte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7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00">
                          <a:latin typeface="Arial"/>
                          <a:ea typeface="Times New Roman"/>
                          <a:cs typeface="Times New Roman"/>
                        </a:rPr>
                        <a:t>Kommunizieren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- Wechselwirkungen zwischen Wasser und weiteren Geofaktoren anhand des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  Wasserkreislaufes</a:t>
                      </a: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darstellen und erläutern, dies mithilfe von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Simulationsprogrammen veranschaulichen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- eine Diskussion zu Maßnahmen für einen nachhaltigen Umgang mit Ressourcen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moderieren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W2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W3</a:t>
                      </a:r>
                      <a:endParaRPr lang="de-DE" sz="1000" dirty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err="1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evt</a:t>
                      </a:r>
                      <a:r>
                        <a:rPr lang="de-DE" sz="1000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 auch hier:</a:t>
                      </a:r>
                      <a:r>
                        <a:rPr lang="de-DE" sz="1000" baseline="0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KLM Recycling</a:t>
                      </a:r>
                      <a:endParaRPr lang="de-DE" sz="1000" dirty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2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00">
                          <a:latin typeface="Arial"/>
                          <a:ea typeface="Times New Roman"/>
                          <a:cs typeface="Times New Roman"/>
                        </a:rPr>
                        <a:t>Beurteilen und Bewerten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- Vereinbarungen</a:t>
                      </a: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bzw. Maßnahmen zum Schutz von Süßwasser und des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Weltmeeres prüfen und beurteilen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- das Konfliktpotenzial der Ressourcennutzung an Beispielen darstellen</a:t>
                      </a:r>
                      <a:r>
                        <a:rPr lang="de-DE" sz="1000" baseline="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und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bewerten, (Hypo-)Thesen für eine Konfliktbewältigung aufstellen und erörtern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Char char="-"/>
                        <a:tabLst>
                          <a:tab pos="226695" algn="l"/>
                          <a:tab pos="201295" algn="l"/>
                        </a:tabLs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durch eigenes Handeln zur nachhaltigen Ressourcennutzung beitragen</a:t>
                      </a:r>
                    </a:p>
                    <a:p>
                      <a:pPr marL="201295" indent="-201295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226695" algn="l"/>
                          <a:tab pos="201295" algn="l"/>
                        </a:tabLst>
                      </a:pPr>
                      <a:endParaRPr lang="de-DE" sz="10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W2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W3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W3</a:t>
                      </a:r>
                      <a:endParaRPr lang="de-DE" sz="1000" dirty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364">
                <a:tc gridSpan="4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Grundlegende Wissensbestände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908729">
                <a:tc gridSpan="4">
                  <a:txBody>
                    <a:bodyPr/>
                    <a:lstStyle/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W1 </a:t>
                      </a: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- natürliche Ressourcen im Überblick</a:t>
                      </a:r>
                      <a:endParaRPr lang="de-DE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W2 </a:t>
                      </a:r>
                      <a:r>
                        <a:rPr lang="de-DE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Ressource Wasser</a:t>
                      </a:r>
                      <a:endParaRPr lang="de-DE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W3 </a:t>
                      </a:r>
                      <a:r>
                        <a:rPr lang="de-DE" sz="1000" b="1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Deutschland</a:t>
                      </a:r>
                      <a:r>
                        <a:rPr lang="de-DE" sz="1000" b="1" baseline="0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– Ressourcenpotenzial, Rohstoffnutzung und -abhängigkeit</a:t>
                      </a:r>
                      <a:endParaRPr lang="de-DE" sz="1000" b="1" dirty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1" i="1" dirty="0">
                          <a:latin typeface="Arial"/>
                          <a:ea typeface="Times New Roman"/>
                          <a:cs typeface="Times New Roman"/>
                        </a:rPr>
                        <a:t>Theorien/Modelle</a:t>
                      </a: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Kreislaufmodell (KLM)</a:t>
                      </a:r>
                      <a:endParaRPr lang="de-DE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1" i="1" dirty="0">
                          <a:latin typeface="Arial"/>
                          <a:ea typeface="Times New Roman"/>
                          <a:cs typeface="Times New Roman"/>
                        </a:rPr>
                        <a:t>Fachbegriffe:</a:t>
                      </a: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 Lagerstätte, virtuelles Wasser, Recycling</a:t>
                      </a:r>
                      <a:endParaRPr lang="de-DE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4360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2980</Words>
  <Application>Microsoft Office PowerPoint</Application>
  <PresentationFormat>Bildschirmpräsentation (4:3)</PresentationFormat>
  <Paragraphs>620</Paragraphs>
  <Slides>22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Larissa-Design</vt:lpstr>
      <vt:lpstr>Planung des Kurses 4 (12.2)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Vor Schritt 2: Kompetenzbereiche und Kompetenzen (Zusammensetzung aus FLP Seiten 5-8) </vt:lpstr>
      <vt:lpstr>Schritt 2: Beitrag des Kompetenzschwerpunktes 10/1 zur Kompetenzentwicklung  also die Frage beantworten: Welche Teilkompetenz wird in diesem KS entwickelt, um das entsprechende Abschluss“niveau“ in 12 zu erreichen?  </vt:lpstr>
      <vt:lpstr>Schritt 2: Beitrag des Kompetenzschwerpunktes zur Kompetenzentwicklung</vt:lpstr>
      <vt:lpstr>Schritt 2: Beitrag des Kompetenzschwerpunktes zur Kompetenzentwicklung</vt:lpstr>
      <vt:lpstr>Schritt 2: Beitrag des Kompetenzschwerpunktes zur Kompetenzentwicklung</vt:lpstr>
      <vt:lpstr>Schritt 3: Ermitteln fachübergreifender Bezüge</vt:lpstr>
      <vt:lpstr>Schritt 3: Ermitteln fachübergreifender Bezüge</vt:lpstr>
      <vt:lpstr>Schritt 4: Sachstrukturanalyse und Zuordnung der Kompetenzen</vt:lpstr>
      <vt:lpstr>Schritt 4: Sachstrukturanalyse und Zuordnung der Kompetenzen</vt:lpstr>
      <vt:lpstr>Schritt 4: Sachstrukturanalyse und Zuordnung der Kompetenzen</vt:lpstr>
      <vt:lpstr>Schritt 5: individuelle Unterrichtsplanung</vt:lpstr>
      <vt:lpstr>Zusammensetzung der Wissensbestände des Kurses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Planung des Schuljahrganges 10</dc:title>
  <dc:creator>Olaf Sedelky</dc:creator>
  <cp:lastModifiedBy>Olaf Sedelky</cp:lastModifiedBy>
  <cp:revision>210</cp:revision>
  <dcterms:created xsi:type="dcterms:W3CDTF">2016-07-06T09:20:57Z</dcterms:created>
  <dcterms:modified xsi:type="dcterms:W3CDTF">2017-03-26T15:16:54Z</dcterms:modified>
</cp:coreProperties>
</file>