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7" r:id="rId2"/>
    <p:sldId id="256" r:id="rId3"/>
    <p:sldId id="257" r:id="rId4"/>
    <p:sldId id="258" r:id="rId5"/>
    <p:sldId id="300" r:id="rId6"/>
    <p:sldId id="262" r:id="rId7"/>
    <p:sldId id="301" r:id="rId8"/>
    <p:sldId id="263" r:id="rId9"/>
    <p:sldId id="269" r:id="rId10"/>
    <p:sldId id="270" r:id="rId11"/>
    <p:sldId id="275" r:id="rId12"/>
    <p:sldId id="271" r:id="rId13"/>
    <p:sldId id="302" r:id="rId14"/>
    <p:sldId id="272" r:id="rId15"/>
    <p:sldId id="273" r:id="rId16"/>
    <p:sldId id="274" r:id="rId17"/>
    <p:sldId id="287" r:id="rId18"/>
    <p:sldId id="264" r:id="rId19"/>
    <p:sldId id="288"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55" autoAdjust="0"/>
    <p:restoredTop sz="94660"/>
  </p:normalViewPr>
  <p:slideViewPr>
    <p:cSldViewPr snapToGrid="0">
      <p:cViewPr varScale="1">
        <p:scale>
          <a:sx n="86" d="100"/>
          <a:sy n="86" d="100"/>
        </p:scale>
        <p:origin x="71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F780DF-E998-4F6F-931C-43A0422630A3}" type="datetimeFigureOut">
              <a:rPr lang="de-DE" smtClean="0"/>
              <a:t>28.08.2019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DDF8C-16B4-4685-A3B2-3246443963F9}" type="slidenum">
              <a:rPr lang="de-DE" smtClean="0"/>
              <a:t>‹Nr.›</a:t>
            </a:fld>
            <a:endParaRPr lang="de-DE"/>
          </a:p>
        </p:txBody>
      </p:sp>
    </p:spTree>
    <p:extLst>
      <p:ext uri="{BB962C8B-B14F-4D97-AF65-F5344CB8AC3E}">
        <p14:creationId xmlns:p14="http://schemas.microsoft.com/office/powerpoint/2010/main" val="270517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EFDB9-B7C2-4F9C-BBEF-8E62202B1F8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9B21420-CE08-42FF-9015-8C4C09AA65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D81A884-3A94-4F27-88E7-63F820AF58AD}"/>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5" name="Fußzeilenplatzhalter 4">
            <a:extLst>
              <a:ext uri="{FF2B5EF4-FFF2-40B4-BE49-F238E27FC236}">
                <a16:creationId xmlns:a16="http://schemas.microsoft.com/office/drawing/2014/main" id="{DD333DCC-98B6-489C-A431-E38CACD6828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3EF3F4-40C1-441A-AAA6-8F39C9FADBBB}"/>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108525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9098CE-656B-44D4-B3C7-7F9F92DA58A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69463D7-24EE-4F53-8E31-40835DDD436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5E245E8-801B-4329-8F86-B95B692F939D}"/>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5" name="Fußzeilenplatzhalter 4">
            <a:extLst>
              <a:ext uri="{FF2B5EF4-FFF2-40B4-BE49-F238E27FC236}">
                <a16:creationId xmlns:a16="http://schemas.microsoft.com/office/drawing/2014/main" id="{2B8BBF94-B91C-42F5-90BA-01C97CA8F10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3A33554-3B8B-498A-84E5-C522885AEF9A}"/>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25033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F8C8459-AC03-4652-96AE-90C99957B14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D1B32F3-3E60-4304-8998-8CAB4B74BA4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62F92F7-50DA-49C4-9C8B-8DDAD404F386}"/>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5" name="Fußzeilenplatzhalter 4">
            <a:extLst>
              <a:ext uri="{FF2B5EF4-FFF2-40B4-BE49-F238E27FC236}">
                <a16:creationId xmlns:a16="http://schemas.microsoft.com/office/drawing/2014/main" id="{BBFE63BA-5BFF-42B7-B78F-48549ABD738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0232C46-6841-4261-B419-F8AD072C7003}"/>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341107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16434E-9779-48D2-B29F-CF89D37C996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C57D651-FD26-4AF8-A1A7-E282D03695C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D50CF6C-2EC1-4373-B62F-F2A7E70A05BC}"/>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5" name="Fußzeilenplatzhalter 4">
            <a:extLst>
              <a:ext uri="{FF2B5EF4-FFF2-40B4-BE49-F238E27FC236}">
                <a16:creationId xmlns:a16="http://schemas.microsoft.com/office/drawing/2014/main" id="{C1817F09-15A2-47F3-B7DC-266D4192C6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F6CCA8-6AB3-4E02-994E-A52CF13D5004}"/>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1310269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5E4760-BD96-4789-BE37-D80DF6A5DA0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EEAFE85-AF7A-4548-903A-B3DF959AB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D2FBDB4-E761-4ED8-8E83-EE1216198781}"/>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5" name="Fußzeilenplatzhalter 4">
            <a:extLst>
              <a:ext uri="{FF2B5EF4-FFF2-40B4-BE49-F238E27FC236}">
                <a16:creationId xmlns:a16="http://schemas.microsoft.com/office/drawing/2014/main" id="{476B1C65-9F09-42A2-9F37-4199BC03AA0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8060BDB-82BF-454A-B34C-D24A6B7F5E4F}"/>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256483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38414-1765-4087-9170-0E520E8F714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C8C392C-899E-481A-A4EA-13F455AF4E3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3A882F0-7D76-466D-9B6E-F766CC9FDB4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BD5EBED-6B97-48BB-A383-6F004FBBF173}"/>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6" name="Fußzeilenplatzhalter 5">
            <a:extLst>
              <a:ext uri="{FF2B5EF4-FFF2-40B4-BE49-F238E27FC236}">
                <a16:creationId xmlns:a16="http://schemas.microsoft.com/office/drawing/2014/main" id="{9AD41603-EA49-4DAF-95EE-A74607A54AF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C83ADA-8C1E-4B07-9EC6-0A21FABA9A35}"/>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249007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98CE0-4E9A-4895-938F-B7F10CC962E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620121A-A37A-473F-95D7-11CD21CA18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35036F-97C0-431E-934A-9A37C09CB47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64FDCA9-BE2B-4A86-87CA-4EBB249BC0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2E0C020-F514-4FCD-9AFA-5B912E83997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23DDB27-87B3-4867-8D62-AB4D9A952C49}"/>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8" name="Fußzeilenplatzhalter 7">
            <a:extLst>
              <a:ext uri="{FF2B5EF4-FFF2-40B4-BE49-F238E27FC236}">
                <a16:creationId xmlns:a16="http://schemas.microsoft.com/office/drawing/2014/main" id="{E892BD7C-775E-407B-A889-DBC1EE9343A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4997746-8B0F-4ABB-8994-FAD5A5E5D982}"/>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22888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DA7AD8-91DA-4807-B57A-1472CBF5F5F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95A9D7F-E7BA-47B5-9C32-71D813AC52ED}"/>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4" name="Fußzeilenplatzhalter 3">
            <a:extLst>
              <a:ext uri="{FF2B5EF4-FFF2-40B4-BE49-F238E27FC236}">
                <a16:creationId xmlns:a16="http://schemas.microsoft.com/office/drawing/2014/main" id="{7B9A51C7-0BAF-4B32-B274-2E22578EAA3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2DCD4E6-B497-4877-B4CB-EF2782FD0085}"/>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305364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2340A5F-82A6-4CF3-BFA2-ADA805D70E85}"/>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3" name="Fußzeilenplatzhalter 2">
            <a:extLst>
              <a:ext uri="{FF2B5EF4-FFF2-40B4-BE49-F238E27FC236}">
                <a16:creationId xmlns:a16="http://schemas.microsoft.com/office/drawing/2014/main" id="{2456BDCC-3ECD-4E0D-B9E1-2CCD4C05105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D312CC9-21F6-4B1C-AD83-95F88FAB7E35}"/>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2092884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714C5F-1519-4E04-ACD1-18E71C93378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0175471-C5EE-42F4-9E41-B5BD6FEE48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8EA1CA5-0576-4BFC-AF60-EBFD20CEC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0A31102-8738-4FA2-AEDB-EF7A3397C042}"/>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6" name="Fußzeilenplatzhalter 5">
            <a:extLst>
              <a:ext uri="{FF2B5EF4-FFF2-40B4-BE49-F238E27FC236}">
                <a16:creationId xmlns:a16="http://schemas.microsoft.com/office/drawing/2014/main" id="{39EB8E50-C655-4DE0-817C-721591BFAC7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6F0BE7D-3B99-4089-BEE8-93A1AF1B4BF2}"/>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1429001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C5CBC0-60BE-4073-AF5A-0A132D32318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B3CA2A6-1E30-4417-AB73-A94F0D400A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EAF13BC-2E94-4EAF-BE60-A451101C7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C205E64-E516-4E82-9B44-24273831AAE2}"/>
              </a:ext>
            </a:extLst>
          </p:cNvPr>
          <p:cNvSpPr>
            <a:spLocks noGrp="1"/>
          </p:cNvSpPr>
          <p:nvPr>
            <p:ph type="dt" sz="half" idx="10"/>
          </p:nvPr>
        </p:nvSpPr>
        <p:spPr/>
        <p:txBody>
          <a:bodyPr/>
          <a:lstStyle/>
          <a:p>
            <a:fld id="{9FEEA79E-57E4-4221-BB26-737206AA135C}" type="datetimeFigureOut">
              <a:rPr lang="de-DE" smtClean="0"/>
              <a:t>28.08.2019</a:t>
            </a:fld>
            <a:endParaRPr lang="de-DE"/>
          </a:p>
        </p:txBody>
      </p:sp>
      <p:sp>
        <p:nvSpPr>
          <p:cNvPr id="6" name="Fußzeilenplatzhalter 5">
            <a:extLst>
              <a:ext uri="{FF2B5EF4-FFF2-40B4-BE49-F238E27FC236}">
                <a16:creationId xmlns:a16="http://schemas.microsoft.com/office/drawing/2014/main" id="{D1185BCB-1DB3-4D34-83F1-8D628AD8738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69FBB8-826E-4862-8B3F-F2FAB18A027B}"/>
              </a:ext>
            </a:extLst>
          </p:cNvPr>
          <p:cNvSpPr>
            <a:spLocks noGrp="1"/>
          </p:cNvSpPr>
          <p:nvPr>
            <p:ph type="sldNum" sz="quarter" idx="12"/>
          </p:nvPr>
        </p:nvSpPr>
        <p:spPr/>
        <p:txBody>
          <a:bodyPr/>
          <a:lstStyle/>
          <a:p>
            <a:fld id="{7564CE02-0839-4348-AD35-3B17AC97BB01}" type="slidenum">
              <a:rPr lang="de-DE" smtClean="0"/>
              <a:t>‹Nr.›</a:t>
            </a:fld>
            <a:endParaRPr lang="de-DE"/>
          </a:p>
        </p:txBody>
      </p:sp>
    </p:spTree>
    <p:extLst>
      <p:ext uri="{BB962C8B-B14F-4D97-AF65-F5344CB8AC3E}">
        <p14:creationId xmlns:p14="http://schemas.microsoft.com/office/powerpoint/2010/main" val="367332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E9C4279-7092-4C70-9284-247306AFED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CFC1C74-71F5-4FED-90DE-ABE963F701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ED761D-59BB-471D-ABED-246E457F45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EA79E-57E4-4221-BB26-737206AA135C}" type="datetimeFigureOut">
              <a:rPr lang="de-DE" smtClean="0"/>
              <a:t>28.08.2019</a:t>
            </a:fld>
            <a:endParaRPr lang="de-DE"/>
          </a:p>
        </p:txBody>
      </p:sp>
      <p:sp>
        <p:nvSpPr>
          <p:cNvPr id="5" name="Fußzeilenplatzhalter 4">
            <a:extLst>
              <a:ext uri="{FF2B5EF4-FFF2-40B4-BE49-F238E27FC236}">
                <a16:creationId xmlns:a16="http://schemas.microsoft.com/office/drawing/2014/main" id="{7C3967B2-9FF9-4D89-8896-16303C45A9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85975DC-A3AD-4D9E-A1A3-80B5FD684D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4CE02-0839-4348-AD35-3B17AC97BB01}" type="slidenum">
              <a:rPr lang="de-DE" smtClean="0"/>
              <a:t>‹Nr.›</a:t>
            </a:fld>
            <a:endParaRPr lang="de-DE"/>
          </a:p>
        </p:txBody>
      </p:sp>
    </p:spTree>
    <p:extLst>
      <p:ext uri="{BB962C8B-B14F-4D97-AF65-F5344CB8AC3E}">
        <p14:creationId xmlns:p14="http://schemas.microsoft.com/office/powerpoint/2010/main" val="4210628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iportal.de/indien/ueberblick/" TargetMode="External"/><Relationship Id="rId7" Type="http://schemas.openxmlformats.org/officeDocument/2006/relationships/hyperlink" Target="Karikaturen.docx" TargetMode="External"/><Relationship Id="rId2" Type="http://schemas.openxmlformats.org/officeDocument/2006/relationships/hyperlink" Target="https://www.liportal.de/china/ueberblick/" TargetMode="External"/><Relationship Id="rId1" Type="http://schemas.openxmlformats.org/officeDocument/2006/relationships/slideLayout" Target="../slideLayouts/slideLayout2.xml"/><Relationship Id="rId6" Type="http://schemas.openxmlformats.org/officeDocument/2006/relationships/hyperlink" Target="https://www.youtube.com/watch?v=b5qdpK8Mnus" TargetMode="External"/><Relationship Id="rId5" Type="http://schemas.openxmlformats.org/officeDocument/2006/relationships/hyperlink" Target="KA%20China.docx" TargetMode="External"/><Relationship Id="rId4" Type="http://schemas.openxmlformats.org/officeDocument/2006/relationships/hyperlink" Target="China-SV.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Planungs&#252;bersicht%20f&#252;r%20Sch&#252;l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Dimensionen%20Russlands%20EWB.docx" TargetMode="External"/><Relationship Id="rId7" Type="http://schemas.openxmlformats.org/officeDocument/2006/relationships/hyperlink" Target="Materialien%20zur%20Klassenarbeit.docx" TargetMode="External"/><Relationship Id="rId2" Type="http://schemas.openxmlformats.org/officeDocument/2006/relationships/hyperlink" Target="Dimensionen%20Russlands.docx" TargetMode="External"/><Relationship Id="rId1" Type="http://schemas.openxmlformats.org/officeDocument/2006/relationships/slideLayout" Target="../slideLayouts/slideLayout2.xml"/><Relationship Id="rId6" Type="http://schemas.openxmlformats.org/officeDocument/2006/relationships/hyperlink" Target="KA%20Russland.docx" TargetMode="External"/><Relationship Id="rId5" Type="http://schemas.openxmlformats.org/officeDocument/2006/relationships/hyperlink" Target="https://www.faz.net/aktuell/gesellschaft/ungluecke/waldbraende-in-sibirien-breiten-sich-weiter-aus-16322887.html" TargetMode="External"/><Relationship Id="rId4" Type="http://schemas.openxmlformats.org/officeDocument/2006/relationships/hyperlink" Target="Arbeitsheft%20SKS%20Seite%2017%20Thema%20Nachhaltigkeit.jp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Quietscheentchen%20auf%20hoher%20See.docx" TargetMode="External"/><Relationship Id="rId2" Type="http://schemas.openxmlformats.org/officeDocument/2006/relationships/hyperlink" Target="https://www.youtube.com/watch?v=6N3pCsfae60" TargetMode="External"/><Relationship Id="rId1" Type="http://schemas.openxmlformats.org/officeDocument/2006/relationships/slideLayout" Target="../slideLayouts/slideLayout2.xml"/><Relationship Id="rId4" Type="http://schemas.openxmlformats.org/officeDocument/2006/relationships/hyperlink" Target="https://slideplayer.org/slide/2642750/"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mdr.de/wissen/arktis-verschmutzung-plastik-100.html" TargetMode="External"/><Relationship Id="rId3" Type="http://schemas.openxmlformats.org/officeDocument/2006/relationships/hyperlink" Target="https://www.youtube.com/watch?v=5OXmC_HtN3o" TargetMode="External"/><Relationship Id="rId7" Type="http://schemas.openxmlformats.org/officeDocument/2006/relationships/hyperlink" Target="https://www.zdf.de/kinder/logo/erklaerstueck-mikroplastik-arktis-100.html" TargetMode="External"/><Relationship Id="rId2" Type="http://schemas.openxmlformats.org/officeDocument/2006/relationships/hyperlink" Target="Arktis%20und%20Antarktis%20Eisbedeckung.docx" TargetMode="External"/><Relationship Id="rId1" Type="http://schemas.openxmlformats.org/officeDocument/2006/relationships/slideLayout" Target="../slideLayouts/slideLayout2.xml"/><Relationship Id="rId6" Type="http://schemas.openxmlformats.org/officeDocument/2006/relationships/hyperlink" Target="Vergleich%20der%20Polargebiete%20tabellarisch.docx" TargetMode="External"/><Relationship Id="rId5" Type="http://schemas.openxmlformats.org/officeDocument/2006/relationships/hyperlink" Target="https://www.youtube.com/watch?v=mBxaJ6dTVDg" TargetMode="External"/><Relationship Id="rId4" Type="http://schemas.openxmlformats.org/officeDocument/2006/relationships/hyperlink" Target="https://www.youtube.com/watch?v=8_1SzaSczK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e.rbth.com/gesellschaft/2014/09/11/rettung_fuer_die_perle_sibiriens_31053" TargetMode="External"/><Relationship Id="rId2" Type="http://schemas.openxmlformats.org/officeDocument/2006/relationships/hyperlink" Target="https://www.welt.de/wissenschaft/umwelt/article145170022/Droht-dem-Baikalsee-in-Sibirien-der-baldige-Tod.html" TargetMode="External"/><Relationship Id="rId1" Type="http://schemas.openxmlformats.org/officeDocument/2006/relationships/slideLayout" Target="../slideLayouts/slideLayout2.xml"/><Relationship Id="rId6" Type="http://schemas.openxmlformats.org/officeDocument/2006/relationships/hyperlink" Target="Arbeitsheft%20SKS%20Seite%2016%20Thema%20Nutzung%20der%20Erde.jpg" TargetMode="External"/><Relationship Id="rId5" Type="http://schemas.openxmlformats.org/officeDocument/2006/relationships/hyperlink" Target="https://www.schutzstation-wattenmeer.de/naturschutz/position-der-schutzstation-wattenmeer/paraffin/" TargetMode="External"/><Relationship Id="rId4" Type="http://schemas.openxmlformats.org/officeDocument/2006/relationships/hyperlink" Target="https://www.nationalpark-wattenmeer.de/nds/nationalpark/nutzunge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Asien%20unter%20dem%20Einfluss%20des%20NO%20und%20SW%20Monsuns.docx" TargetMode="External"/><Relationship Id="rId13" Type="http://schemas.openxmlformats.org/officeDocument/2006/relationships/hyperlink" Target="https://www.n-tv.de/wissen/Japan-schrumpft-im-Rekordtempo-article19922317.html" TargetMode="External"/><Relationship Id="rId18" Type="http://schemas.openxmlformats.org/officeDocument/2006/relationships/hyperlink" Target="Netzdiagramm%20AB.docx" TargetMode="External"/><Relationship Id="rId3" Type="http://schemas.openxmlformats.org/officeDocument/2006/relationships/hyperlink" Target="Weltrisikoindex.docx" TargetMode="External"/><Relationship Id="rId7" Type="http://schemas.openxmlformats.org/officeDocument/2006/relationships/hyperlink" Target="Monsunskizzen%20im%20LB%20Seite%20141.jpg" TargetMode="External"/><Relationship Id="rId12" Type="http://schemas.openxmlformats.org/officeDocument/2006/relationships/hyperlink" Target="https://www.google.com/search?client=firefox-b-d&amp;q=japan+bev%C3%B6lkerungswachstumsrate&amp;stick=H4sIAAAAAAAAAOPgUeLQz9U3MI43TtEyy0620s_JT04syczP0y8uAdLFJZnJiTnxRanpQCGrgvyC0hywbHx6UX55SUZ8UWJJ6iJWhazEgsQ8haTUssPbcrJTi0rz0ovLE5MziktKc4tBSgDK3rPKZwAAAA&amp;sa=X&amp;ved=2ahUKEwj9uPXsu7bjAhXI0qYKHbCEAFcQtx8wHnoECA8QHQ&amp;biw=1536&amp;bih=701" TargetMode="External"/><Relationship Id="rId17" Type="http://schemas.openxmlformats.org/officeDocument/2006/relationships/hyperlink" Target="Sachtext%20-%20Methode.docx" TargetMode="External"/><Relationship Id="rId2" Type="http://schemas.openxmlformats.org/officeDocument/2006/relationships/hyperlink" Target="J.%20Ahrendt.pdf" TargetMode="External"/><Relationship Id="rId16" Type="http://schemas.openxmlformats.org/officeDocument/2006/relationships/hyperlink" Target="https://www.quarks.de/gesellschaft/wie-die-ueberbevoelkerung-gebremst-werden-koennte/" TargetMode="External"/><Relationship Id="rId1" Type="http://schemas.openxmlformats.org/officeDocument/2006/relationships/slideLayout" Target="../slideLayouts/slideLayout2.xml"/><Relationship Id="rId6" Type="http://schemas.openxmlformats.org/officeDocument/2006/relationships/hyperlink" Target="Skizze%20Wintermonsun%20Asien.jpg" TargetMode="External"/><Relationship Id="rId11" Type="http://schemas.openxmlformats.org/officeDocument/2006/relationships/hyperlink" Target="https://www.google.com/search?client=firefox-b-d&amp;q=bev%C3%B6lkerungsentwicklung+S%C3%BCdkorea" TargetMode="External"/><Relationship Id="rId5" Type="http://schemas.openxmlformats.org/officeDocument/2006/relationships/hyperlink" Target="Skizze%20Sommermonsun%20Asien.jpg" TargetMode="External"/><Relationship Id="rId15" Type="http://schemas.openxmlformats.org/officeDocument/2006/relationships/hyperlink" Target="https://www.youtube.com/watch?v=7XzMq8xeDOs" TargetMode="External"/><Relationship Id="rId10" Type="http://schemas.openxmlformats.org/officeDocument/2006/relationships/hyperlink" Target="Methode%20-%20Arbeit%20mit%20thematischen%20Karten.docx" TargetMode="External"/><Relationship Id="rId19" Type="http://schemas.openxmlformats.org/officeDocument/2006/relationships/hyperlink" Target="Bericht%20Japan%20Arbeitsanweisung.docx" TargetMode="External"/><Relationship Id="rId4" Type="http://schemas.openxmlformats.org/officeDocument/2006/relationships/hyperlink" Target="Einordnung%20in%20Ordnungsmuster.docx" TargetMode="External"/><Relationship Id="rId9" Type="http://schemas.openxmlformats.org/officeDocument/2006/relationships/hyperlink" Target="orientierungsraster_und_ordnungssysteme.doc" TargetMode="External"/><Relationship Id="rId14" Type="http://schemas.openxmlformats.org/officeDocument/2006/relationships/hyperlink" Target="https://www.google.com/search?client=firefox-b-d&amp;biw=1536&amp;bih=701&amp;ei=uTQsXfyLLeOUmwXr9qmYCw&amp;q=philippinen+bev%C3%B6lkerungswachstumsrate&amp;oq=phibev%C3%B6lkerungswachstumsrate&amp;gs_l=psy-ab.1.0.0i7i30.2882.3678..6161...0.0..0.87.240.3......0....1..gws-wiz.......0i71j0i13.m0ms7CjUvh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E79E4E-4B55-4667-8B87-5644FB489F32}"/>
              </a:ext>
            </a:extLst>
          </p:cNvPr>
          <p:cNvSpPr>
            <a:spLocks noGrp="1"/>
          </p:cNvSpPr>
          <p:nvPr>
            <p:ph type="ctrTitle"/>
          </p:nvPr>
        </p:nvSpPr>
        <p:spPr>
          <a:xfrm>
            <a:off x="1399712" y="1677548"/>
            <a:ext cx="9144000" cy="3502903"/>
          </a:xfrm>
        </p:spPr>
        <p:txBody>
          <a:bodyPr>
            <a:normAutofit fontScale="90000"/>
          </a:bodyPr>
          <a:lstStyle/>
          <a:p>
            <a:r>
              <a:rPr lang="de-DE" sz="4400" dirty="0"/>
              <a:t>Klassenstufe 8</a:t>
            </a:r>
            <a:br>
              <a:rPr lang="de-DE" sz="4400" dirty="0"/>
            </a:br>
            <a:r>
              <a:rPr lang="de-DE" sz="4400" dirty="0"/>
              <a:t>Implementierung des Fachlehrplans</a:t>
            </a:r>
            <a:br>
              <a:rPr lang="de-DE" sz="4400" dirty="0"/>
            </a:br>
            <a:br>
              <a:rPr lang="de-DE" dirty="0"/>
            </a:br>
            <a:r>
              <a:rPr lang="de-DE" sz="2200" dirty="0"/>
              <a:t>Sie bekommen einen vertieften Einblick in die Planung der Klassenstufe 8 am Gymnasium in Sachsen-Anhalt auf Grundlage des kompetenzorientierten Fachlehrplans. </a:t>
            </a:r>
            <a:br>
              <a:rPr lang="de-DE" sz="2200" dirty="0"/>
            </a:br>
            <a:br>
              <a:rPr lang="de-DE" sz="2200" dirty="0"/>
            </a:br>
            <a:r>
              <a:rPr lang="de-DE" sz="1300" dirty="0"/>
              <a:t>Verlinkungen in das WWW sind in dieser PPT aktiv. Die entsprechend detaillierten Dateiverknüpfungen sowie Bildmaterialien konnten Sie bei der Teilnahme an der entsprechenden Lehrerfortbildung erhalten.</a:t>
            </a:r>
          </a:p>
        </p:txBody>
      </p:sp>
    </p:spTree>
    <p:extLst>
      <p:ext uri="{BB962C8B-B14F-4D97-AF65-F5344CB8AC3E}">
        <p14:creationId xmlns:p14="http://schemas.microsoft.com/office/powerpoint/2010/main" val="897872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46230" y="123122"/>
            <a:ext cx="10176589" cy="1303476"/>
          </a:xfrm>
          <a:prstGeom prst="rect">
            <a:avLst/>
          </a:prstGeom>
          <a:noFill/>
          <a:ln w="9525">
            <a:noFill/>
            <a:miter lim="800000"/>
            <a:headEnd/>
            <a:tailEnd/>
          </a:ln>
          <a:effectLst/>
        </p:spPr>
        <p:txBody>
          <a:bodyPr vert="horz" wrap="square" lIns="899829" tIns="45720" rIns="899829" bIns="269790" numCol="1" anchor="ctr" anchorCtr="0" compatLnSpc="1">
            <a:prstTxWarp prst="textNoShape">
              <a:avLst/>
            </a:prstTxWarp>
            <a:spAutoFit/>
          </a:bodyPr>
          <a:lstStyle/>
          <a:p>
            <a:pPr eaLnBrk="0" fontAlgn="base" hangingPunct="0">
              <a:spcBef>
                <a:spcPct val="0"/>
              </a:spcBef>
              <a:spcAft>
                <a:spcPct val="0"/>
              </a:spcAft>
              <a:tabLst>
                <a:tab pos="227013" algn="l"/>
              </a:tabLst>
            </a:pPr>
            <a:endParaRPr lang="de-DE" sz="1400" b="1" dirty="0">
              <a:latin typeface="Arial" panose="020B0604020202020204" pitchFamily="34" charset="0"/>
              <a:ea typeface="Times New Roman" pitchFamily="18" charset="0"/>
              <a:cs typeface="Arial" pitchFamily="34" charset="0"/>
            </a:endParaRPr>
          </a:p>
          <a:p>
            <a:pPr eaLnBrk="0" fontAlgn="base" hangingPunct="0">
              <a:spcBef>
                <a:spcPct val="0"/>
              </a:spcBef>
              <a:spcAft>
                <a:spcPct val="0"/>
              </a:spcAft>
              <a:tabLst>
                <a:tab pos="227013" algn="l"/>
              </a:tabLst>
            </a:pPr>
            <a:r>
              <a:rPr lang="de-DE" sz="1400" b="1" dirty="0">
                <a:latin typeface="Arial" panose="020B0604020202020204" pitchFamily="34" charset="0"/>
                <a:ea typeface="Times New Roman" pitchFamily="18" charset="0"/>
                <a:cs typeface="Arial" pitchFamily="34" charset="0"/>
              </a:rPr>
              <a:t>W2 – </a:t>
            </a:r>
            <a:r>
              <a:rPr lang="de-DE" sz="1400" b="1" dirty="0">
                <a:latin typeface="Arial" panose="020B0604020202020204" pitchFamily="34" charset="0"/>
                <a:cs typeface="Arial" panose="020B0604020202020204" pitchFamily="34" charset="0"/>
              </a:rPr>
              <a:t>China und Indien – aufstrebende Wirtschaftsräume</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anose="020B0604020202020204" pitchFamily="34" charset="0"/>
                <a:ea typeface="Times New Roman" pitchFamily="18" charset="0"/>
                <a:cs typeface="Arial" pitchFamily="34" charset="0"/>
              </a:rPr>
              <a:t>2.1. China - Licht und Schatten einer globalen Wirtschaftsmacht	</a:t>
            </a:r>
            <a:r>
              <a:rPr lang="de-DE" sz="1200" b="1" dirty="0">
                <a:solidFill>
                  <a:schemeClr val="accent6">
                    <a:lumMod val="75000"/>
                  </a:schemeClr>
                </a:solidFill>
                <a:latin typeface="Arial" panose="020B0604020202020204" pitchFamily="34" charset="0"/>
                <a:ea typeface="Times New Roman" pitchFamily="18" charset="0"/>
                <a:cs typeface="Arial" pitchFamily="34" charset="0"/>
                <a:hlinkClick r:id="rId2"/>
              </a:rPr>
              <a:t>CHINA-Portal</a:t>
            </a:r>
            <a:endParaRPr lang="de-DE" sz="1200" b="1" dirty="0">
              <a:solidFill>
                <a:schemeClr val="accent6">
                  <a:lumMod val="75000"/>
                </a:schemeClr>
              </a:solidFill>
              <a:latin typeface="Arial" panose="020B0604020202020204" pitchFamily="34" charset="0"/>
              <a:ea typeface="Times New Roman" pitchFamily="18" charset="0"/>
              <a:cs typeface="Arial" pitchFamily="34" charset="0"/>
            </a:endParaRPr>
          </a:p>
          <a:p>
            <a:pPr eaLnBrk="0" fontAlgn="base" hangingPunct="0">
              <a:spcBef>
                <a:spcPct val="0"/>
              </a:spcBef>
              <a:spcAft>
                <a:spcPct val="0"/>
              </a:spcAft>
              <a:tabLst>
                <a:tab pos="227013" algn="l"/>
              </a:tabLst>
            </a:pPr>
            <a:r>
              <a:rPr lang="de-DE" sz="1200" b="1" dirty="0">
                <a:solidFill>
                  <a:schemeClr val="accent6">
                    <a:lumMod val="75000"/>
                  </a:schemeClr>
                </a:solidFill>
                <a:latin typeface="Arial" panose="020B0604020202020204" pitchFamily="34" charset="0"/>
                <a:cs typeface="Arial" pitchFamily="34" charset="0"/>
              </a:rPr>
              <a:t>2.2. Indien - aufstrebendes Schwellenland mit großen Gegensätzen</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anose="020B0604020202020204" pitchFamily="34" charset="0"/>
                <a:cs typeface="Arial" pitchFamily="34" charset="0"/>
              </a:rPr>
              <a:t>2.3. China und Indien – ein wirtschaftsräumlicher Vergleich		</a:t>
            </a:r>
            <a:r>
              <a:rPr lang="de-DE" sz="1200" b="1" dirty="0">
                <a:solidFill>
                  <a:schemeClr val="accent6">
                    <a:lumMod val="75000"/>
                  </a:schemeClr>
                </a:solidFill>
                <a:latin typeface="Arial" pitchFamily="34" charset="0"/>
                <a:cs typeface="Arial" pitchFamily="34" charset="0"/>
                <a:hlinkClick r:id="rId3"/>
              </a:rPr>
              <a:t>INDIEN-Portal</a:t>
            </a:r>
            <a:endParaRPr lang="de-DE" sz="1200" b="1" dirty="0">
              <a:solidFill>
                <a:schemeClr val="accent6">
                  <a:lumMod val="75000"/>
                </a:schemeClr>
              </a:solidFill>
              <a:latin typeface="Arial" pitchFamily="34" charset="0"/>
              <a:cs typeface="Arial" pitchFamily="34" charset="0"/>
            </a:endParaRPr>
          </a:p>
        </p:txBody>
      </p:sp>
      <p:sp>
        <p:nvSpPr>
          <p:cNvPr id="5" name="Ellipse 4"/>
          <p:cNvSpPr/>
          <p:nvPr/>
        </p:nvSpPr>
        <p:spPr>
          <a:xfrm>
            <a:off x="7368466" y="310718"/>
            <a:ext cx="1336179" cy="8256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Modul 2</a:t>
            </a:r>
          </a:p>
          <a:p>
            <a:pPr algn="ctr"/>
            <a:r>
              <a:rPr lang="de-DE" sz="1600" dirty="0"/>
              <a:t>12 DS</a:t>
            </a:r>
          </a:p>
        </p:txBody>
      </p:sp>
      <p:graphicFrame>
        <p:nvGraphicFramePr>
          <p:cNvPr id="7" name="Tabelle 6"/>
          <p:cNvGraphicFramePr>
            <a:graphicFrameLocks noGrp="1"/>
          </p:cNvGraphicFramePr>
          <p:nvPr>
            <p:extLst>
              <p:ext uri="{D42A27DB-BD31-4B8C-83A1-F6EECF244321}">
                <p14:modId xmlns:p14="http://schemas.microsoft.com/office/powerpoint/2010/main" val="463092519"/>
              </p:ext>
            </p:extLst>
          </p:nvPr>
        </p:nvGraphicFramePr>
        <p:xfrm>
          <a:off x="62144" y="1318878"/>
          <a:ext cx="12055874" cy="5500553"/>
        </p:xfrm>
        <a:graphic>
          <a:graphicData uri="http://schemas.openxmlformats.org/drawingml/2006/table">
            <a:tbl>
              <a:tblPr firstRow="1" bandRow="1">
                <a:tableStyleId>{D7AC3CCA-C797-4891-BE02-D94E43425B78}</a:tableStyleId>
              </a:tblPr>
              <a:tblGrid>
                <a:gridCol w="524170">
                  <a:extLst>
                    <a:ext uri="{9D8B030D-6E8A-4147-A177-3AD203B41FA5}">
                      <a16:colId xmlns:a16="http://schemas.microsoft.com/office/drawing/2014/main" val="20000"/>
                    </a:ext>
                  </a:extLst>
                </a:gridCol>
                <a:gridCol w="8280715">
                  <a:extLst>
                    <a:ext uri="{9D8B030D-6E8A-4147-A177-3AD203B41FA5}">
                      <a16:colId xmlns:a16="http://schemas.microsoft.com/office/drawing/2014/main" val="20001"/>
                    </a:ext>
                  </a:extLst>
                </a:gridCol>
                <a:gridCol w="3250989">
                  <a:extLst>
                    <a:ext uri="{9D8B030D-6E8A-4147-A177-3AD203B41FA5}">
                      <a16:colId xmlns:a16="http://schemas.microsoft.com/office/drawing/2014/main" val="20002"/>
                    </a:ext>
                  </a:extLst>
                </a:gridCol>
              </a:tblGrid>
              <a:tr h="1852859">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2.1.</a:t>
                      </a:r>
                    </a:p>
                    <a:p>
                      <a:pPr algn="ctr"/>
                      <a:r>
                        <a:rPr lang="de-DE" sz="1200" b="1" dirty="0">
                          <a:solidFill>
                            <a:schemeClr val="accent6">
                              <a:lumMod val="75000"/>
                            </a:schemeClr>
                          </a:solidFill>
                          <a:highlight>
                            <a:srgbClr val="FFFF00"/>
                          </a:highlight>
                          <a:latin typeface="Arial" pitchFamily="34" charset="0"/>
                          <a:ea typeface="Times New Roman" pitchFamily="18" charset="0"/>
                          <a:cs typeface="Arial" pitchFamily="34" charset="0"/>
                        </a:rPr>
                        <a:t>5 DS</a:t>
                      </a:r>
                    </a:p>
                    <a:p>
                      <a:pPr algn="ctr"/>
                      <a:endParaRPr lang="de-DE" sz="1400" dirty="0">
                        <a:solidFill>
                          <a:schemeClr val="accent6">
                            <a:lumMod val="75000"/>
                          </a:schemeClr>
                        </a:solidFill>
                        <a:latin typeface="+mj-lt"/>
                      </a:endParaRPr>
                    </a:p>
                  </a:txBody>
                  <a:tcPr/>
                </a:tc>
                <a:tc>
                  <a:txBody>
                    <a:bodyPr/>
                    <a:lstStyle/>
                    <a:p>
                      <a:r>
                        <a:rPr lang="de-DE" sz="1200" b="0" u="sng" dirty="0">
                          <a:latin typeface="Arial" panose="020B0604020202020204" pitchFamily="34" charset="0"/>
                          <a:cs typeface="Arial" panose="020B0604020202020204" pitchFamily="34" charset="0"/>
                        </a:rPr>
                        <a:t>1 DS</a:t>
                      </a:r>
                      <a:r>
                        <a:rPr lang="de-DE" sz="1200" b="0" dirty="0">
                          <a:latin typeface="Arial" panose="020B0604020202020204" pitchFamily="34" charset="0"/>
                          <a:cs typeface="Arial" panose="020B0604020202020204" pitchFamily="34" charset="0"/>
                        </a:rPr>
                        <a:t>: Kulturelle Merkmale und Bevölkerungsentwicklung (Entdeckungen, Buddhismus, 1 bzw. 2-Kind-Politik)</a:t>
                      </a:r>
                    </a:p>
                    <a:p>
                      <a:endParaRPr lang="de-DE" sz="1200" b="0" dirty="0">
                        <a:latin typeface="Arial" panose="020B0604020202020204" pitchFamily="34" charset="0"/>
                        <a:cs typeface="Arial" panose="020B0604020202020204" pitchFamily="34" charset="0"/>
                      </a:endParaRPr>
                    </a:p>
                    <a:p>
                      <a:r>
                        <a:rPr lang="de-DE" sz="1200" b="0" u="sng" dirty="0">
                          <a:latin typeface="Arial" panose="020B0604020202020204" pitchFamily="34" charset="0"/>
                          <a:cs typeface="Arial" panose="020B0604020202020204" pitchFamily="34" charset="0"/>
                        </a:rPr>
                        <a:t>1 DS</a:t>
                      </a:r>
                      <a:r>
                        <a:rPr lang="de-DE" sz="1200" b="0" dirty="0">
                          <a:latin typeface="Arial" panose="020B0604020202020204" pitchFamily="34" charset="0"/>
                          <a:cs typeface="Arial" panose="020B0604020202020204" pitchFamily="34" charset="0"/>
                        </a:rPr>
                        <a:t>: Ernährungssicherung der wachsenden Bevölkerung (landwirtschaftliche Gunsträume, Landgrabbing)</a:t>
                      </a:r>
                    </a:p>
                    <a:p>
                      <a:endParaRPr lang="de-DE" sz="1200" b="0" dirty="0">
                        <a:latin typeface="Arial" panose="020B0604020202020204" pitchFamily="34" charset="0"/>
                        <a:cs typeface="Arial" panose="020B0604020202020204" pitchFamily="34" charset="0"/>
                      </a:endParaRPr>
                    </a:p>
                    <a:p>
                      <a:r>
                        <a:rPr lang="de-DE" sz="1200" b="0" u="sng" dirty="0">
                          <a:latin typeface="Arial" panose="020B0604020202020204" pitchFamily="34" charset="0"/>
                          <a:cs typeface="Arial" panose="020B0604020202020204" pitchFamily="34" charset="0"/>
                        </a:rPr>
                        <a:t>2 DS</a:t>
                      </a:r>
                      <a:r>
                        <a:rPr lang="de-DE" sz="1200" b="0" dirty="0">
                          <a:latin typeface="Arial" panose="020B0604020202020204" pitchFamily="34" charset="0"/>
                          <a:cs typeface="Arial" panose="020B0604020202020204" pitchFamily="34" charset="0"/>
                        </a:rPr>
                        <a:t>: Wirtschaftsräumliche Strukturen und das Eingebundensein in die Globalisierung der Weltwirtschaft (boomende </a:t>
                      </a:r>
                      <a:br>
                        <a:rPr lang="de-DE" sz="1200" b="0" dirty="0">
                          <a:latin typeface="Arial" panose="020B0604020202020204" pitchFamily="34" charset="0"/>
                          <a:cs typeface="Arial" panose="020B0604020202020204" pitchFamily="34" charset="0"/>
                        </a:rPr>
                      </a:br>
                      <a:r>
                        <a:rPr lang="de-DE" sz="1200" b="0" dirty="0">
                          <a:latin typeface="Arial" panose="020B0604020202020204" pitchFamily="34" charset="0"/>
                          <a:cs typeface="Arial" panose="020B0604020202020204" pitchFamily="34" charset="0"/>
                        </a:rPr>
                        <a:t>          Küstenregionen vs. armes Hinterland, Sonderwirtschaftszonen, Neue Seidenstraße, Umweltproblematik)</a:t>
                      </a:r>
                    </a:p>
                    <a:p>
                      <a:r>
                        <a:rPr lang="de-DE" sz="1200" b="0" dirty="0">
                          <a:latin typeface="Arial" panose="020B0604020202020204" pitchFamily="34" charset="0"/>
                          <a:cs typeface="Arial" panose="020B0604020202020204" pitchFamily="34" charset="0"/>
                        </a:rPr>
                        <a:t>          </a:t>
                      </a:r>
                      <a:r>
                        <a:rPr lang="de-DE" sz="1200" b="0" dirty="0" err="1">
                          <a:latin typeface="Arial" panose="020B0604020202020204" pitchFamily="34" charset="0"/>
                          <a:cs typeface="Arial" panose="020B0604020202020204" pitchFamily="34" charset="0"/>
                        </a:rPr>
                        <a:t>evt.</a:t>
                      </a:r>
                      <a:r>
                        <a:rPr lang="de-DE" sz="1200" b="0" dirty="0">
                          <a:latin typeface="Arial" panose="020B0604020202020204" pitchFamily="34" charset="0"/>
                          <a:cs typeface="Arial" panose="020B0604020202020204" pitchFamily="34" charset="0"/>
                        </a:rPr>
                        <a:t> Vergabe eines SV zum Thema: „</a:t>
                      </a:r>
                      <a:r>
                        <a:rPr lang="de-DE" sz="1200" b="0" dirty="0">
                          <a:latin typeface="Arial" panose="020B0604020202020204" pitchFamily="34" charset="0"/>
                          <a:cs typeface="Arial" panose="020B0604020202020204" pitchFamily="34" charset="0"/>
                          <a:hlinkClick r:id="rId4" action="ppaction://hlinkfile"/>
                        </a:rPr>
                        <a:t>China - Chancen und Risiken einer Weltwirtschaftsmacht</a:t>
                      </a:r>
                      <a:r>
                        <a:rPr lang="de-DE" sz="1200" b="0" dirty="0">
                          <a:latin typeface="Arial" panose="020B0604020202020204" pitchFamily="34" charset="0"/>
                          <a:cs typeface="Arial" panose="020B0604020202020204" pitchFamily="34" charset="0"/>
                        </a:rPr>
                        <a:t>“</a:t>
                      </a:r>
                    </a:p>
                    <a:p>
                      <a:r>
                        <a:rPr lang="de-DE" sz="1200" b="0" u="sng" dirty="0">
                          <a:latin typeface="Arial" panose="020B0604020202020204" pitchFamily="34" charset="0"/>
                          <a:cs typeface="Arial" panose="020B0604020202020204" pitchFamily="34" charset="0"/>
                        </a:rPr>
                        <a:t>1 DS</a:t>
                      </a:r>
                      <a:r>
                        <a:rPr lang="de-DE" sz="1200" b="0" dirty="0">
                          <a:latin typeface="Arial" panose="020B0604020202020204" pitchFamily="34" charset="0"/>
                          <a:cs typeface="Arial" panose="020B0604020202020204" pitchFamily="34" charset="0"/>
                        </a:rPr>
                        <a:t>: Wirtschaftsregion unter der Lupe: Shanghai oder Perlflussdelta (Lage, Entwicklung, Bevölkerungszahlen,  </a:t>
                      </a:r>
                      <a:br>
                        <a:rPr lang="de-DE" sz="1200" b="0" dirty="0">
                          <a:latin typeface="Arial" panose="020B0604020202020204" pitchFamily="34" charset="0"/>
                          <a:cs typeface="Arial" panose="020B0604020202020204" pitchFamily="34" charset="0"/>
                        </a:rPr>
                      </a:br>
                      <a:r>
                        <a:rPr lang="de-DE" sz="1200" b="0" dirty="0">
                          <a:latin typeface="Arial" panose="020B0604020202020204" pitchFamily="34" charset="0"/>
                          <a:cs typeface="Arial" panose="020B0604020202020204" pitchFamily="34" charset="0"/>
                        </a:rPr>
                        <a:t>          Branchen, Probleme)</a:t>
                      </a:r>
                    </a:p>
                    <a:p>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5" action="ppaction://hlinkfile"/>
                        </a:rPr>
                        <a:t>KA China</a:t>
                      </a:r>
                      <a:endParaRPr lang="de-DE" sz="1200" b="0" dirty="0">
                        <a:latin typeface="Arial" panose="020B0604020202020204" pitchFamily="34" charset="0"/>
                        <a:cs typeface="Arial" panose="020B0604020202020204" pitchFamily="34" charset="0"/>
                      </a:endParaRPr>
                    </a:p>
                  </a:txBody>
                  <a:tcPr/>
                </a:tc>
                <a:tc rowSpan="3">
                  <a:txBody>
                    <a:bodyPr/>
                    <a:lstStyle/>
                    <a:p>
                      <a:pPr algn="l">
                        <a:buFont typeface="Symbol" pitchFamily="18" charset="2"/>
                        <a:buNone/>
                      </a:pPr>
                      <a:r>
                        <a:rPr lang="de-DE" sz="1200" kern="1200" baseline="0" dirty="0">
                          <a:solidFill>
                            <a:srgbClr val="00B050"/>
                          </a:solidFill>
                          <a:latin typeface="Arial" pitchFamily="34" charset="0"/>
                          <a:ea typeface="+mn-ea"/>
                          <a:cs typeface="Arial" pitchFamily="34" charset="0"/>
                        </a:rPr>
                        <a:t>… wirtschaftsräumliche Strukturen und Prozesse </a:t>
                      </a:r>
                      <a:r>
                        <a:rPr lang="de-DE" sz="1200" u="sng" kern="1200" baseline="0" dirty="0">
                          <a:solidFill>
                            <a:srgbClr val="00B050"/>
                          </a:solidFill>
                          <a:latin typeface="Arial" pitchFamily="34" charset="0"/>
                          <a:ea typeface="+mn-ea"/>
                          <a:cs typeface="Arial" pitchFamily="34" charset="0"/>
                        </a:rPr>
                        <a:t>analysieren</a:t>
                      </a: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kern="1200" baseline="0" dirty="0">
                          <a:solidFill>
                            <a:srgbClr val="00B050"/>
                          </a:solidFill>
                          <a:latin typeface="Arial" pitchFamily="34" charset="0"/>
                          <a:ea typeface="+mn-ea"/>
                          <a:cs typeface="Arial" pitchFamily="34" charset="0"/>
                        </a:rPr>
                        <a:t>… unter Nutzung von Sachtexten die Bedeutung des Umweltschutzes und mögliche Wachstumsgrenzen </a:t>
                      </a:r>
                      <a:r>
                        <a:rPr lang="de-DE" sz="1200" u="sng" kern="1200" baseline="0" dirty="0">
                          <a:solidFill>
                            <a:srgbClr val="00B050"/>
                          </a:solidFill>
                          <a:latin typeface="Arial" pitchFamily="34" charset="0"/>
                          <a:ea typeface="+mn-ea"/>
                          <a:cs typeface="Arial" pitchFamily="34" charset="0"/>
                        </a:rPr>
                        <a:t>analysieren</a:t>
                      </a:r>
                      <a:r>
                        <a:rPr lang="de-DE" sz="1200" kern="1200" baseline="0" dirty="0">
                          <a:solidFill>
                            <a:srgbClr val="00B050"/>
                          </a:solidFill>
                          <a:latin typeface="Arial" pitchFamily="34" charset="0"/>
                          <a:ea typeface="+mn-ea"/>
                          <a:cs typeface="Arial" pitchFamily="34" charset="0"/>
                        </a:rPr>
                        <a:t> und </a:t>
                      </a:r>
                      <a:r>
                        <a:rPr lang="de-DE" sz="1200" u="sng" kern="1200" baseline="0" dirty="0">
                          <a:solidFill>
                            <a:srgbClr val="00B050"/>
                          </a:solidFill>
                          <a:latin typeface="Arial" pitchFamily="34" charset="0"/>
                          <a:ea typeface="+mn-ea"/>
                          <a:cs typeface="Arial" pitchFamily="34" charset="0"/>
                        </a:rPr>
                        <a:t>diskutieren</a:t>
                      </a: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kern="1200" baseline="0" dirty="0">
                          <a:solidFill>
                            <a:srgbClr val="00B050"/>
                          </a:solidFill>
                          <a:latin typeface="Arial" pitchFamily="34" charset="0"/>
                          <a:ea typeface="+mn-ea"/>
                          <a:cs typeface="Arial" pitchFamily="34" charset="0"/>
                        </a:rPr>
                        <a:t>… wirtschaftsräumliche Strukturen und Prozesse </a:t>
                      </a:r>
                      <a:r>
                        <a:rPr lang="de-DE" sz="1200" u="sng" kern="1200" baseline="0" dirty="0">
                          <a:solidFill>
                            <a:srgbClr val="00B050"/>
                          </a:solidFill>
                          <a:latin typeface="Arial" pitchFamily="34" charset="0"/>
                          <a:ea typeface="+mn-ea"/>
                          <a:cs typeface="Arial" pitchFamily="34" charset="0"/>
                        </a:rPr>
                        <a:t>analysieren</a:t>
                      </a: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kern="1200" baseline="0" dirty="0">
                          <a:solidFill>
                            <a:srgbClr val="00B050"/>
                          </a:solidFill>
                          <a:latin typeface="Arial" pitchFamily="34" charset="0"/>
                          <a:ea typeface="+mn-ea"/>
                          <a:cs typeface="Arial" pitchFamily="34" charset="0"/>
                        </a:rPr>
                        <a:t>… einfache Profil- und Kartenskizzen zu Relief und Luftmassenbewegungen </a:t>
                      </a:r>
                      <a:r>
                        <a:rPr lang="de-DE" sz="1200" u="sng" kern="1200" baseline="0" dirty="0">
                          <a:solidFill>
                            <a:srgbClr val="00B050"/>
                          </a:solidFill>
                          <a:latin typeface="Arial" pitchFamily="34" charset="0"/>
                          <a:ea typeface="+mn-ea"/>
                          <a:cs typeface="Arial" pitchFamily="34" charset="0"/>
                        </a:rPr>
                        <a:t>anfertigen</a:t>
                      </a: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kern="1200" baseline="0" dirty="0">
                          <a:solidFill>
                            <a:srgbClr val="00B050"/>
                          </a:solidFill>
                          <a:latin typeface="Arial" pitchFamily="34" charset="0"/>
                          <a:ea typeface="+mn-ea"/>
                          <a:cs typeface="Arial" pitchFamily="34" charset="0"/>
                        </a:rPr>
                        <a:t>… </a:t>
                      </a:r>
                      <a:r>
                        <a:rPr lang="de-DE" sz="1200" u="sng" kern="1200" baseline="0" dirty="0">
                          <a:solidFill>
                            <a:srgbClr val="00B050"/>
                          </a:solidFill>
                          <a:latin typeface="Arial" pitchFamily="34" charset="0"/>
                          <a:ea typeface="+mn-ea"/>
                          <a:cs typeface="Arial" pitchFamily="34" charset="0"/>
                        </a:rPr>
                        <a:t>sich</a:t>
                      </a:r>
                      <a:r>
                        <a:rPr lang="de-DE" sz="1200" kern="1200" baseline="0" dirty="0">
                          <a:solidFill>
                            <a:srgbClr val="00B050"/>
                          </a:solidFill>
                          <a:latin typeface="Arial" pitchFamily="34" charset="0"/>
                          <a:ea typeface="+mn-ea"/>
                          <a:cs typeface="Arial" pitchFamily="34" charset="0"/>
                        </a:rPr>
                        <a:t> mit den Möglichkeiten zur Verbesserung von Arbeits- und Lebensbedingungen in Niedriglohnländern durch verändertes Konsumverhalten </a:t>
                      </a:r>
                      <a:r>
                        <a:rPr lang="de-DE" sz="1200" u="sng" kern="1200" baseline="0" dirty="0">
                          <a:solidFill>
                            <a:srgbClr val="00B050"/>
                          </a:solidFill>
                          <a:latin typeface="Arial" pitchFamily="34" charset="0"/>
                          <a:ea typeface="+mn-ea"/>
                          <a:cs typeface="Arial" pitchFamily="34" charset="0"/>
                        </a:rPr>
                        <a:t>auseinandersetzen</a:t>
                      </a: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kern="1200" baseline="0" dirty="0">
                          <a:solidFill>
                            <a:srgbClr val="00B050"/>
                          </a:solidFill>
                          <a:latin typeface="Arial" pitchFamily="34" charset="0"/>
                          <a:ea typeface="+mn-ea"/>
                          <a:cs typeface="Arial" pitchFamily="34" charset="0"/>
                        </a:rPr>
                        <a:t>… wirtschaftsräumliche Strukturen und Prozesse in China und Indien </a:t>
                      </a:r>
                      <a:r>
                        <a:rPr lang="de-DE" sz="1200" u="sng" kern="1200" baseline="0" dirty="0">
                          <a:solidFill>
                            <a:srgbClr val="00B050"/>
                          </a:solidFill>
                          <a:latin typeface="Arial" pitchFamily="34" charset="0"/>
                          <a:ea typeface="+mn-ea"/>
                          <a:cs typeface="Arial" pitchFamily="34" charset="0"/>
                        </a:rPr>
                        <a:t>vergleichen</a:t>
                      </a:r>
                      <a:r>
                        <a:rPr lang="de-DE" sz="1200" kern="1200" baseline="0" dirty="0">
                          <a:solidFill>
                            <a:srgbClr val="00B050"/>
                          </a:solidFill>
                          <a:latin typeface="Arial" pitchFamily="34" charset="0"/>
                          <a:ea typeface="+mn-ea"/>
                          <a:cs typeface="Arial" pitchFamily="34" charset="0"/>
                        </a:rPr>
                        <a:t> und </a:t>
                      </a:r>
                      <a:r>
                        <a:rPr lang="de-DE" sz="1200" u="sng" kern="1200" baseline="0" dirty="0">
                          <a:solidFill>
                            <a:srgbClr val="00B050"/>
                          </a:solidFill>
                          <a:latin typeface="Arial" pitchFamily="34" charset="0"/>
                          <a:ea typeface="+mn-ea"/>
                          <a:cs typeface="Arial" pitchFamily="34" charset="0"/>
                        </a:rPr>
                        <a:t>erläutern</a:t>
                      </a:r>
                    </a:p>
                  </a:txBody>
                  <a:tcPr>
                    <a:solidFill>
                      <a:schemeClr val="bg1"/>
                    </a:solidFill>
                  </a:tcPr>
                </a:tc>
                <a:extLst>
                  <a:ext uri="{0D108BD9-81ED-4DB2-BD59-A6C34878D82A}">
                    <a16:rowId xmlns:a16="http://schemas.microsoft.com/office/drawing/2014/main" val="10000"/>
                  </a:ext>
                </a:extLst>
              </a:tr>
              <a:tr h="2029322">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2.2.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rgbClr val="70AD47">
                              <a:lumMod val="75000"/>
                            </a:srgbClr>
                          </a:solidFill>
                          <a:effectLst/>
                          <a:highlight>
                            <a:srgbClr val="FFFF00"/>
                          </a:highlight>
                          <a:uLnTx/>
                          <a:uFillTx/>
                          <a:latin typeface="Arial" pitchFamily="34" charset="0"/>
                          <a:ea typeface="Times New Roman" pitchFamily="18" charset="0"/>
                          <a:cs typeface="Arial" pitchFamily="34" charset="0"/>
                        </a:rPr>
                        <a:t>5 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200" b="1" i="0" u="none" strike="noStrike" kern="1200" cap="none" spc="0" normalizeH="0" baseline="0" noProof="0" dirty="0">
                        <a:ln>
                          <a:noFill/>
                        </a:ln>
                        <a:solidFill>
                          <a:srgbClr val="70AD47">
                            <a:lumMod val="75000"/>
                          </a:srgbClr>
                        </a:solidFill>
                        <a:effectLst/>
                        <a:highlight>
                          <a:srgbClr val="FFFF00"/>
                        </a:highlight>
                        <a:uLnTx/>
                        <a:uFillTx/>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200" b="1" i="0" u="none" strike="noStrike" kern="1200" cap="none" spc="0" normalizeH="0" baseline="0" noProof="0" dirty="0">
                        <a:ln>
                          <a:noFill/>
                        </a:ln>
                        <a:solidFill>
                          <a:srgbClr val="70AD47">
                            <a:lumMod val="75000"/>
                          </a:srgbClr>
                        </a:solidFill>
                        <a:effectLst/>
                        <a:highlight>
                          <a:srgbClr val="FFFF00"/>
                        </a:highlight>
                        <a:uLnTx/>
                        <a:uFillTx/>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b="1" dirty="0">
                        <a:solidFill>
                          <a:schemeClr val="accent6">
                            <a:lumMod val="75000"/>
                          </a:schemeClr>
                        </a:solidFill>
                        <a:latin typeface="+mj-lt"/>
                      </a:endParaRPr>
                    </a:p>
                  </a:txBody>
                  <a:tcPr>
                    <a:lnB w="12700" cap="flat" cmpd="sng" algn="ctr">
                      <a:solidFill>
                        <a:schemeClr val="tx1"/>
                      </a:solidFill>
                      <a:prstDash val="solid"/>
                      <a:round/>
                      <a:headEnd type="none" w="med" len="med"/>
                      <a:tailEnd type="none" w="med" len="med"/>
                    </a:lnB>
                  </a:tcPr>
                </a:tc>
                <a:tc>
                  <a:txBody>
                    <a:bodyPr/>
                    <a:lstStyle/>
                    <a:p>
                      <a:r>
                        <a:rPr lang="de-DE" sz="1200" b="0" u="sng" dirty="0">
                          <a:latin typeface="Arial" panose="020B0604020202020204" pitchFamily="34" charset="0"/>
                          <a:cs typeface="Arial" panose="020B0604020202020204" pitchFamily="34" charset="0"/>
                        </a:rPr>
                        <a:t>1 DS</a:t>
                      </a:r>
                      <a:r>
                        <a:rPr lang="de-DE" sz="1200" b="0" u="none" dirty="0">
                          <a:latin typeface="Arial" panose="020B0604020202020204" pitchFamily="34" charset="0"/>
                          <a:cs typeface="Arial" panose="020B0604020202020204" pitchFamily="34" charset="0"/>
                        </a:rPr>
                        <a:t>: Kulturelle Merkmale und Bevölkerungsentwicklung (Hinduismus, Kastensystem, Schulbildung, Kinderarbeit)</a:t>
                      </a:r>
                    </a:p>
                    <a:p>
                      <a:endParaRPr lang="de-DE" sz="1200" b="0" u="sng" dirty="0">
                        <a:latin typeface="Arial" panose="020B0604020202020204" pitchFamily="34" charset="0"/>
                        <a:cs typeface="Arial" panose="020B0604020202020204" pitchFamily="34" charset="0"/>
                      </a:endParaRPr>
                    </a:p>
                    <a:p>
                      <a:r>
                        <a:rPr lang="de-DE" sz="1200" b="0" u="sng" dirty="0">
                          <a:latin typeface="Arial" panose="020B0604020202020204" pitchFamily="34" charset="0"/>
                          <a:cs typeface="Arial" panose="020B0604020202020204" pitchFamily="34" charset="0"/>
                        </a:rPr>
                        <a:t>1 DS</a:t>
                      </a:r>
                      <a:r>
                        <a:rPr lang="de-DE" sz="1200" b="0" dirty="0">
                          <a:latin typeface="Arial" panose="020B0604020202020204" pitchFamily="34" charset="0"/>
                          <a:cs typeface="Arial" panose="020B0604020202020204" pitchFamily="34" charset="0"/>
                        </a:rPr>
                        <a:t>: Profilskizze (durch die Großlandschaften Westghats, Hochland von Dekkan, Gangesebene, Himalaya, HvT)</a:t>
                      </a:r>
                    </a:p>
                    <a:p>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sym typeface="Wingdings" panose="05000000000000000000" pitchFamily="2" charset="2"/>
                        </a:rPr>
                        <a:t> Zusammenhang zwischen Relief, Luftmassenbewegungen, Klima, Vegetation und Leben/Wirtschaften</a:t>
                      </a:r>
                    </a:p>
                    <a:p>
                      <a:r>
                        <a:rPr lang="de-DE" sz="1200" b="0" dirty="0">
                          <a:latin typeface="Arial" panose="020B0604020202020204" pitchFamily="34" charset="0"/>
                          <a:cs typeface="Arial" panose="020B0604020202020204" pitchFamily="34" charset="0"/>
                          <a:sym typeface="Wingdings" panose="05000000000000000000" pitchFamily="2" charset="2"/>
                        </a:rPr>
                        <a:t>               Methode: Anfertigen und Auswerten einer Profilskizze  Monsun – Schicksalswind Indiens</a:t>
                      </a:r>
                    </a:p>
                    <a:p>
                      <a:endParaRPr lang="de-DE" sz="1200" b="0" dirty="0">
                        <a:latin typeface="Arial" panose="020B0604020202020204" pitchFamily="34" charset="0"/>
                        <a:cs typeface="Arial" panose="020B0604020202020204" pitchFamily="34" charset="0"/>
                        <a:sym typeface="Wingdings" panose="05000000000000000000" pitchFamily="2" charset="2"/>
                      </a:endParaRPr>
                    </a:p>
                    <a:p>
                      <a:r>
                        <a:rPr lang="de-DE" sz="1200" b="0" u="sng" dirty="0">
                          <a:latin typeface="Arial" panose="020B0604020202020204" pitchFamily="34" charset="0"/>
                          <a:cs typeface="Arial" panose="020B0604020202020204" pitchFamily="34" charset="0"/>
                          <a:sym typeface="Wingdings" panose="05000000000000000000" pitchFamily="2" charset="2"/>
                        </a:rPr>
                        <a:t>1 DS</a:t>
                      </a:r>
                      <a:r>
                        <a:rPr lang="de-DE" sz="1200" b="0" dirty="0">
                          <a:latin typeface="Arial" panose="020B0604020202020204" pitchFamily="34" charset="0"/>
                          <a:cs typeface="Arial" panose="020B0604020202020204" pitchFamily="34" charset="0"/>
                          <a:sym typeface="Wingdings" panose="05000000000000000000" pitchFamily="2" charset="2"/>
                        </a:rPr>
                        <a:t>: Städtewachstum – Push-Pull Faktoren – Fallbeispiel Mumbai als Megacity mit großen sozialen Gegensätzen</a:t>
                      </a:r>
                    </a:p>
                    <a:p>
                      <a:endParaRPr lang="de-DE" sz="1200" b="0" dirty="0">
                        <a:latin typeface="Arial" panose="020B0604020202020204" pitchFamily="34" charset="0"/>
                        <a:cs typeface="Arial" panose="020B0604020202020204" pitchFamily="34" charset="0"/>
                        <a:sym typeface="Wingdings" panose="05000000000000000000" pitchFamily="2" charset="2"/>
                      </a:endParaRPr>
                    </a:p>
                    <a:p>
                      <a:r>
                        <a:rPr lang="de-DE" sz="1200" b="0" u="sng" dirty="0">
                          <a:latin typeface="Arial" panose="020B0604020202020204" pitchFamily="34" charset="0"/>
                          <a:cs typeface="Arial" panose="020B0604020202020204" pitchFamily="34" charset="0"/>
                          <a:sym typeface="Wingdings" panose="05000000000000000000" pitchFamily="2" charset="2"/>
                        </a:rPr>
                        <a:t>2 DS</a:t>
                      </a:r>
                      <a:r>
                        <a:rPr lang="de-DE" sz="1200" b="0" dirty="0">
                          <a:latin typeface="Arial" panose="020B0604020202020204" pitchFamily="34" charset="0"/>
                          <a:cs typeface="Arial" panose="020B0604020202020204" pitchFamily="34" charset="0"/>
                          <a:sym typeface="Wingdings" panose="05000000000000000000" pitchFamily="2" charset="2"/>
                        </a:rPr>
                        <a:t>: Indien als typisches Schwellenland, wirtschaftsräumliche Strukturen und das Eingebundensein in die </a:t>
                      </a:r>
                      <a:br>
                        <a:rPr lang="de-DE" sz="1200" b="0" dirty="0">
                          <a:latin typeface="Arial" panose="020B0604020202020204" pitchFamily="34" charset="0"/>
                          <a:cs typeface="Arial" panose="020B0604020202020204" pitchFamily="34" charset="0"/>
                          <a:sym typeface="Wingdings" panose="05000000000000000000" pitchFamily="2" charset="2"/>
                        </a:rPr>
                      </a:br>
                      <a:r>
                        <a:rPr lang="de-DE" sz="1200" b="0" dirty="0">
                          <a:latin typeface="Arial" panose="020B0604020202020204" pitchFamily="34" charset="0"/>
                          <a:cs typeface="Arial" panose="020B0604020202020204" pitchFamily="34" charset="0"/>
                          <a:sym typeface="Wingdings" panose="05000000000000000000" pitchFamily="2" charset="2"/>
                        </a:rPr>
                        <a:t>          Globalisierung der Weltwirtschaft, 2 Branchen im Fokus: Softwareindustrie und Textilindustrie (</a:t>
                      </a:r>
                      <a:r>
                        <a:rPr lang="de-DE" sz="1200" b="0" dirty="0">
                          <a:latin typeface="Arial" panose="020B0604020202020204" pitchFamily="34" charset="0"/>
                          <a:cs typeface="Arial" panose="020B0604020202020204" pitchFamily="34" charset="0"/>
                          <a:sym typeface="Wingdings" panose="05000000000000000000" pitchFamily="2" charset="2"/>
                          <a:hlinkClick r:id="rId6"/>
                        </a:rPr>
                        <a:t>Kinderarbeit</a:t>
                      </a:r>
                      <a:r>
                        <a:rPr lang="de-DE" sz="1200" b="0" dirty="0">
                          <a:latin typeface="Arial" panose="020B0604020202020204" pitchFamily="34" charset="0"/>
                          <a:cs typeface="Arial" panose="020B0604020202020204" pitchFamily="34" charset="0"/>
                          <a:sym typeface="Wingdings" panose="05000000000000000000" pitchFamily="2" charset="2"/>
                        </a:rPr>
                        <a:t>, </a:t>
                      </a:r>
                      <a:br>
                        <a:rPr lang="de-DE" sz="1200" b="0" dirty="0">
                          <a:latin typeface="Arial" panose="020B0604020202020204" pitchFamily="34" charset="0"/>
                          <a:cs typeface="Arial" panose="020B0604020202020204" pitchFamily="34" charset="0"/>
                          <a:sym typeface="Wingdings" panose="05000000000000000000" pitchFamily="2" charset="2"/>
                        </a:rPr>
                      </a:br>
                      <a:r>
                        <a:rPr lang="de-DE" sz="1200" b="0" dirty="0">
                          <a:latin typeface="Arial" panose="020B0604020202020204" pitchFamily="34" charset="0"/>
                          <a:cs typeface="Arial" panose="020B0604020202020204" pitchFamily="34" charset="0"/>
                          <a:sym typeface="Wingdings" panose="05000000000000000000" pitchFamily="2" charset="2"/>
                        </a:rPr>
                        <a:t>          Lohndumping, eigenes Konsumverhalten)</a:t>
                      </a:r>
                      <a:endParaRPr lang="de-DE" sz="1200" b="0" dirty="0">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de-DE" sz="1200" b="1" dirty="0"/>
                    </a:p>
                  </a:txBody>
                  <a:tcPr/>
                </a:tc>
                <a:extLst>
                  <a:ext uri="{0D108BD9-81ED-4DB2-BD59-A6C34878D82A}">
                    <a16:rowId xmlns:a16="http://schemas.microsoft.com/office/drawing/2014/main" val="10001"/>
                  </a:ext>
                </a:extLst>
              </a:tr>
              <a:tr h="7940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a:solidFill>
                            <a:schemeClr val="accent6">
                              <a:lumMod val="75000"/>
                            </a:schemeClr>
                          </a:solidFill>
                          <a:latin typeface="Arial" panose="020B0604020202020204" pitchFamily="34" charset="0"/>
                          <a:cs typeface="Arial" panose="020B0604020202020204" pitchFamily="34" charset="0"/>
                        </a:rPr>
                        <a:t>2.3.</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1" dirty="0">
                          <a:solidFill>
                            <a:schemeClr val="accent6">
                              <a:lumMod val="75000"/>
                            </a:schemeClr>
                          </a:solidFill>
                          <a:highlight>
                            <a:srgbClr val="FFFF00"/>
                          </a:highlight>
                          <a:latin typeface="Arial" panose="020B0604020202020204" pitchFamily="34" charset="0"/>
                          <a:cs typeface="Arial" panose="020B0604020202020204" pitchFamily="34" charset="0"/>
                        </a:rPr>
                        <a:t>2 DS</a:t>
                      </a:r>
                    </a:p>
                  </a:txBody>
                  <a:tcPr>
                    <a:lnT w="12700" cap="flat" cmpd="sng" algn="ctr">
                      <a:solidFill>
                        <a:schemeClr val="tx1"/>
                      </a:solidFill>
                      <a:prstDash val="solid"/>
                      <a:round/>
                      <a:headEnd type="none" w="med" len="med"/>
                      <a:tailEnd type="none" w="med" len="med"/>
                    </a:lnT>
                  </a:tcPr>
                </a:tc>
                <a:tc>
                  <a:txBody>
                    <a:bodyPr/>
                    <a:lstStyle/>
                    <a:p>
                      <a:r>
                        <a:rPr lang="de-DE" sz="1200" b="0" dirty="0">
                          <a:latin typeface="Arial" panose="020B0604020202020204" pitchFamily="34" charset="0"/>
                          <a:cs typeface="Arial" panose="020B0604020202020204" pitchFamily="34" charset="0"/>
                        </a:rPr>
                        <a:t>SuS vergleichen den wirtschaftlichen Entwicklungsstand zwischen China und Indien. Unter Nutzung von </a:t>
                      </a:r>
                      <a:r>
                        <a:rPr lang="de-DE" sz="1200" b="0" dirty="0">
                          <a:latin typeface="Arial" panose="020B0604020202020204" pitchFamily="34" charset="0"/>
                          <a:cs typeface="Arial" panose="020B0604020202020204" pitchFamily="34" charset="0"/>
                          <a:hlinkClick r:id="rId7" action="ppaction://hlinkfile"/>
                        </a:rPr>
                        <a:t>Karikaturen</a:t>
                      </a:r>
                      <a:r>
                        <a:rPr lang="de-DE" sz="1200" b="0" dirty="0">
                          <a:latin typeface="Arial" panose="020B0604020202020204" pitchFamily="34" charset="0"/>
                          <a:cs typeface="Arial" panose="020B0604020202020204" pitchFamily="34" charset="0"/>
                        </a:rPr>
                        <a:t> überprüfen sie kritisch das Eingebundensein beider Länder in die Weltwirtschaft und erläutern Chancen und Risiken der dynamischen Entwicklung beider Staaten für die Umwelt und auch für die eigene Person.</a:t>
                      </a:r>
                    </a:p>
                  </a:txBody>
                  <a:tcPr>
                    <a:lnT w="12700" cap="flat" cmpd="sng" algn="ctr">
                      <a:solidFill>
                        <a:schemeClr val="tx1"/>
                      </a:solidFill>
                      <a:prstDash val="solid"/>
                      <a:round/>
                      <a:headEnd type="none" w="med" len="med"/>
                      <a:tailEnd type="none" w="med" len="med"/>
                    </a:lnT>
                  </a:tcPr>
                </a:tc>
                <a:tc vMerge="1">
                  <a:txBody>
                    <a:bodyPr/>
                    <a:lstStyle/>
                    <a:p>
                      <a:endParaRPr lang="de-DE"/>
                    </a:p>
                  </a:txBody>
                  <a:tcPr/>
                </a:tc>
                <a:extLst>
                  <a:ext uri="{0D108BD9-81ED-4DB2-BD59-A6C34878D82A}">
                    <a16:rowId xmlns:a16="http://schemas.microsoft.com/office/drawing/2014/main" val="3708920756"/>
                  </a:ext>
                </a:extLst>
              </a:tr>
              <a:tr h="654233">
                <a:tc gridSpan="3">
                  <a:txBody>
                    <a:bodyPr/>
                    <a:lstStyle/>
                    <a:p>
                      <a:r>
                        <a:rPr lang="de-DE" sz="1200" u="sng" dirty="0"/>
                        <a:t>Fachbegriffe</a:t>
                      </a:r>
                      <a:r>
                        <a:rPr lang="de-DE" sz="1200" dirty="0"/>
                        <a:t>: </a:t>
                      </a:r>
                    </a:p>
                    <a:p>
                      <a:r>
                        <a:rPr lang="de-DE" sz="1200" b="1" dirty="0"/>
                        <a:t>Globalisierung</a:t>
                      </a:r>
                      <a:r>
                        <a:rPr lang="de-DE" sz="1200" dirty="0"/>
                        <a:t>: Prozess der weltweiten wirtschaftlichen Verflechtung der Staaten untereinander</a:t>
                      </a:r>
                    </a:p>
                    <a:p>
                      <a:r>
                        <a:rPr lang="de-DE" sz="1200" b="1" dirty="0"/>
                        <a:t>Verstädterung</a:t>
                      </a:r>
                      <a:r>
                        <a:rPr lang="de-DE" sz="1200" dirty="0"/>
                        <a:t>: Zunahme der Stadt- gegenüber der Landbevölkerung, zumeist ausgelöst durch Landflucht</a:t>
                      </a:r>
                    </a:p>
                  </a:txBody>
                  <a:tcPr/>
                </a:tc>
                <a:tc hMerge="1">
                  <a:txBody>
                    <a:bodyPr/>
                    <a:lstStyle/>
                    <a:p>
                      <a:endParaRPr lang="de-DE" sz="1200" b="1" dirty="0"/>
                    </a:p>
                  </a:txBody>
                  <a:tcPr/>
                </a:tc>
                <a:tc hMerge="1">
                  <a:txBody>
                    <a:bodyPr/>
                    <a:lstStyle/>
                    <a:p>
                      <a:endParaRPr lang="de-DE"/>
                    </a:p>
                  </a:txBody>
                  <a:tcPr/>
                </a:tc>
                <a:extLst>
                  <a:ext uri="{0D108BD9-81ED-4DB2-BD59-A6C34878D82A}">
                    <a16:rowId xmlns:a16="http://schemas.microsoft.com/office/drawing/2014/main" val="10003"/>
                  </a:ext>
                </a:extLst>
              </a:tr>
            </a:tbl>
          </a:graphicData>
        </a:graphic>
      </p:graphicFrame>
      <p:sp>
        <p:nvSpPr>
          <p:cNvPr id="4" name="Rechteck 3">
            <a:extLst>
              <a:ext uri="{FF2B5EF4-FFF2-40B4-BE49-F238E27FC236}">
                <a16:creationId xmlns:a16="http://schemas.microsoft.com/office/drawing/2014/main" id="{F2B42D64-F7DE-433B-8682-CF934F5DFEAF}"/>
              </a:ext>
            </a:extLst>
          </p:cNvPr>
          <p:cNvSpPr/>
          <p:nvPr/>
        </p:nvSpPr>
        <p:spPr>
          <a:xfrm>
            <a:off x="9004646" y="135703"/>
            <a:ext cx="2840854" cy="10006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a:t>Sachstrukturanalyse und Zuordnung der Kompetenzen</a:t>
            </a:r>
            <a:endParaRPr lang="de-DE" dirty="0"/>
          </a:p>
        </p:txBody>
      </p:sp>
    </p:spTree>
    <p:extLst>
      <p:ext uri="{BB962C8B-B14F-4D97-AF65-F5344CB8AC3E}">
        <p14:creationId xmlns:p14="http://schemas.microsoft.com/office/powerpoint/2010/main" val="3410878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30F0E-8A3F-4667-AC1A-3F2C351EDFE1}"/>
              </a:ext>
            </a:extLst>
          </p:cNvPr>
          <p:cNvSpPr>
            <a:spLocks noGrp="1"/>
          </p:cNvSpPr>
          <p:nvPr>
            <p:ph type="title"/>
          </p:nvPr>
        </p:nvSpPr>
        <p:spPr>
          <a:xfrm>
            <a:off x="9740653" y="3073821"/>
            <a:ext cx="2091431" cy="2137371"/>
          </a:xfrm>
          <a:ln>
            <a:solidFill>
              <a:schemeClr val="accent1"/>
            </a:solidFill>
          </a:ln>
        </p:spPr>
        <p:txBody>
          <a:bodyPr>
            <a:normAutofit/>
          </a:bodyPr>
          <a:lstStyle/>
          <a:p>
            <a:pPr algn="ctr"/>
            <a:r>
              <a:rPr lang="de-DE" sz="2400" dirty="0">
                <a:hlinkClick r:id="rId2" action="ppaction://hlinkfile"/>
              </a:rPr>
              <a:t>Planungs-übersicht </a:t>
            </a:r>
            <a:br>
              <a:rPr lang="de-DE" sz="2400" dirty="0">
                <a:hlinkClick r:id="rId2" action="ppaction://hlinkfile"/>
              </a:rPr>
            </a:br>
            <a:r>
              <a:rPr lang="de-DE" sz="2400" dirty="0">
                <a:hlinkClick r:id="rId2" action="ppaction://hlinkfile"/>
              </a:rPr>
              <a:t>1. Halbjahr </a:t>
            </a:r>
            <a:br>
              <a:rPr lang="de-DE" sz="2400" dirty="0">
                <a:hlinkClick r:id="rId2" action="ppaction://hlinkfile"/>
              </a:rPr>
            </a:br>
            <a:r>
              <a:rPr lang="de-DE" sz="2400" dirty="0">
                <a:hlinkClick r:id="rId2" action="ppaction://hlinkfile"/>
              </a:rPr>
              <a:t>und</a:t>
            </a:r>
            <a:br>
              <a:rPr lang="de-DE" sz="2400" dirty="0">
                <a:hlinkClick r:id="rId2" action="ppaction://hlinkfile"/>
              </a:rPr>
            </a:br>
            <a:r>
              <a:rPr lang="de-DE" sz="2400" dirty="0">
                <a:hlinkClick r:id="rId2" action="ppaction://hlinkfile"/>
              </a:rPr>
              <a:t>topographische Übung</a:t>
            </a:r>
            <a:endParaRPr lang="de-DE" sz="2400" dirty="0"/>
          </a:p>
        </p:txBody>
      </p:sp>
      <p:sp>
        <p:nvSpPr>
          <p:cNvPr id="4" name="Rechteck: abgerundete Ecken 3">
            <a:extLst>
              <a:ext uri="{FF2B5EF4-FFF2-40B4-BE49-F238E27FC236}">
                <a16:creationId xmlns:a16="http://schemas.microsoft.com/office/drawing/2014/main" id="{CFF9BB91-04E7-4C2F-9724-CCADD30EA7AC}"/>
              </a:ext>
            </a:extLst>
          </p:cNvPr>
          <p:cNvSpPr/>
          <p:nvPr/>
        </p:nvSpPr>
        <p:spPr>
          <a:xfrm>
            <a:off x="0" y="128728"/>
            <a:ext cx="6365289" cy="1722120"/>
          </a:xfrm>
          <a:prstGeom prst="roundRect">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42900" marR="0" lvl="0" indent="-342900" algn="ctr" defTabSz="914400" eaLnBrk="1" fontAlgn="auto" latinLnBrk="0" hangingPunct="1">
              <a:lnSpc>
                <a:spcPct val="107000"/>
              </a:lnSpc>
              <a:spcBef>
                <a:spcPts val="0"/>
              </a:spcBef>
              <a:spcAft>
                <a:spcPts val="800"/>
              </a:spcAft>
              <a:buClrTx/>
              <a:buSzTx/>
              <a:buFont typeface="+mj-lt"/>
              <a:buAutoNum type="arabicPeriod"/>
              <a:tabLst/>
              <a:defRPr/>
            </a:pPr>
            <a:r>
              <a:rPr kumimoji="0" lang="de-DE" sz="1200" b="1" i="0" u="sng"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Ost-, Südost- und Südasien – Naturraum, Bevölkerung und Wirtschaft</a:t>
            </a:r>
            <a:endParaRPr kumimoji="0" lang="de-DE"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de-DE" sz="1200" b="1" i="0" u="none"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1.1. Lage und </a:t>
            </a:r>
            <a:r>
              <a:rPr kumimoji="0" lang="de-DE" sz="1200" b="1" i="0" u="sng"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Naturraum</a:t>
            </a:r>
            <a:r>
              <a:rPr kumimoji="0" lang="de-DE" sz="1200" b="1" i="0" u="none"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ausstattung Ost-, Südost- und Südasiens</a:t>
            </a:r>
            <a:endParaRPr kumimoji="0" lang="de-DE"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de-DE" sz="1200" b="1" i="0" u="none"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1.2. Verteilung und Entwicklung der </a:t>
            </a:r>
            <a:r>
              <a:rPr kumimoji="0" lang="de-DE" sz="1200" b="1" i="0" u="sng"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Bevölkerung</a:t>
            </a:r>
            <a:r>
              <a:rPr kumimoji="0" lang="de-DE" sz="1200" b="1" i="0" u="none"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 in Ost-, Südost- und Südasien</a:t>
            </a:r>
            <a:endParaRPr kumimoji="0" lang="de-DE"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de-DE" sz="1200" b="1" i="0" u="none"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1.3. Vergleich der </a:t>
            </a:r>
            <a:r>
              <a:rPr kumimoji="0" lang="de-DE" sz="1200" b="1" i="0" u="sng"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Wirtschaftskraft</a:t>
            </a:r>
            <a:r>
              <a:rPr kumimoji="0" lang="de-DE" sz="1200" b="1" i="0" u="none" strike="noStrike" kern="0" cap="none" spc="0" normalizeH="0" baseline="0" noProof="0" dirty="0">
                <a:ln>
                  <a:noFill/>
                </a:ln>
                <a:solidFill>
                  <a:sysClr val="window" lastClr="FFFFFF"/>
                </a:solidFill>
                <a:effectLst/>
                <a:uLnTx/>
                <a:uFillTx/>
                <a:latin typeface="Comic Sans MS" panose="030F0702030302020204" pitchFamily="66" charset="0"/>
                <a:ea typeface="Calibri" panose="020F0502020204030204" pitchFamily="34" charset="0"/>
                <a:cs typeface="Times New Roman" panose="02020603050405020304" pitchFamily="18" charset="0"/>
              </a:rPr>
              <a:t> ausgewählter Länder Ost-, Südost- und Südasiens</a:t>
            </a:r>
            <a:endParaRPr kumimoji="0" lang="de-DE"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5" name="Rechteck: abgerundete Ecken 4">
            <a:extLst>
              <a:ext uri="{FF2B5EF4-FFF2-40B4-BE49-F238E27FC236}">
                <a16:creationId xmlns:a16="http://schemas.microsoft.com/office/drawing/2014/main" id="{1FD6B5FC-02E7-4E33-B6E1-4A5D16B24FD9}"/>
              </a:ext>
            </a:extLst>
          </p:cNvPr>
          <p:cNvSpPr/>
          <p:nvPr/>
        </p:nvSpPr>
        <p:spPr>
          <a:xfrm>
            <a:off x="6341615" y="126581"/>
            <a:ext cx="5850385" cy="1722121"/>
          </a:xfrm>
          <a:prstGeom prst="roundRect">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2. </a:t>
            </a:r>
            <a:r>
              <a:rPr lang="de-DE" sz="1200" b="1" u="sng"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China und Indien – aufstrebende Wirtschaftsräume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2.1. </a:t>
            </a:r>
            <a:r>
              <a:rPr lang="de-DE" sz="1200" b="1" u="sng"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China</a:t>
            </a: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 - Licht und Schatten einer globalen Wirtschaftsmacht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2.2. </a:t>
            </a:r>
            <a:r>
              <a:rPr lang="de-DE" sz="1200" b="1" u="sng"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Indien</a:t>
            </a: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 - aufstrebendes Schwellenland mit großen Gegensätzen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2.3. China und Indien – ein wirtschaftsräumlicher </a:t>
            </a:r>
            <a:r>
              <a:rPr lang="de-DE" sz="1200" b="1" u="sng"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Vergleich</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hteck: abgerundete Ecken 5">
            <a:extLst>
              <a:ext uri="{FF2B5EF4-FFF2-40B4-BE49-F238E27FC236}">
                <a16:creationId xmlns:a16="http://schemas.microsoft.com/office/drawing/2014/main" id="{9BC8972A-613C-4380-A56F-DD1980BFC994}"/>
              </a:ext>
            </a:extLst>
          </p:cNvPr>
          <p:cNvSpPr/>
          <p:nvPr/>
        </p:nvSpPr>
        <p:spPr>
          <a:xfrm>
            <a:off x="1513347" y="1943836"/>
            <a:ext cx="6880860" cy="4803338"/>
          </a:xfrm>
          <a:prstGeom prst="roundRect">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e-DE" sz="1200" b="1" dirty="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Löse im AB die Aufgaben 1 und 2. Trage die noch fehlenden topographische Objekte in die Umrisskarte ein</a:t>
            </a:r>
            <a:r>
              <a:rPr lang="de-DE" sz="1200" b="1">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 </a:t>
            </a:r>
          </a:p>
          <a:p>
            <a:pPr>
              <a:lnSpc>
                <a:spcPct val="107000"/>
              </a:lnSpc>
              <a:spcAft>
                <a:spcPts val="800"/>
              </a:spcAft>
            </a:pPr>
            <a:br>
              <a:rPr lang="de-DE" sz="1200" b="1" u="sng"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br>
            <a:r>
              <a:rPr lang="de-DE" sz="1200" b="1" u="sng"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Topographischer Merkstoff</a:t>
            </a:r>
            <a:endParaRPr lang="de-DE" sz="1200" b="1" u="sng" dirty="0">
              <a:solidFill>
                <a:srgbClr val="FFFFFF"/>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Nordkorea, Südkorea, Japan, Taiwan, China, Indien, Bangladesch, Nepal, Thailand, Laos, Vietnam, Malaysia, Indonesien</a:t>
            </a:r>
            <a:endParaRPr lang="de-DE" sz="1200" b="1" dirty="0">
              <a:solidFill>
                <a:srgbClr val="FFFFFF"/>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Seoul, Tokio, Peking, Shanghai, Hongkong, Taipeh, Hanoi, Jakarta, Singapur, Delhi, Mumbai </a:t>
            </a:r>
            <a:b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br>
            <a:endParaRPr lang="de-DE"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Hokkaido, Honshu, Borneo, Sumatra, Java, Malediven</a:t>
            </a:r>
            <a:b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br>
            <a:endParaRPr lang="de-DE"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Indischer Ozean, Pazifischer Ozean, Japanisches Meer, Ostchinesisches Meer, Südchinesisches Meer, Huang He, Jangtsekiang, Mekong, Ganges, Brahmaputra, Indus, Malakkastraße, Sundastraße</a:t>
            </a:r>
            <a:b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br>
            <a:endParaRPr lang="de-DE"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200" b="1" dirty="0">
                <a:solidFill>
                  <a:srgbClr val="FFFFFF"/>
                </a:solidFill>
                <a:effectLst/>
                <a:latin typeface="Comic Sans MS" panose="030F0702030302020204" pitchFamily="66" charset="0"/>
                <a:ea typeface="Calibri" panose="020F0502020204030204" pitchFamily="34" charset="0"/>
                <a:cs typeface="Times New Roman" panose="02020603050405020304" pitchFamily="18" charset="0"/>
              </a:rPr>
              <a:t>Mandschurei, Große Ebene, Rotes Becken, Hochland von Tibet, Himalaya, Mt. Everest, Gangesebene, Kunlun Shan, Pamir, Hochland von Dekkan, Westghats, Ostghats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279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7539-193C-4DDF-BB02-471744ACDAD6}"/>
              </a:ext>
            </a:extLst>
          </p:cNvPr>
          <p:cNvSpPr>
            <a:spLocks noGrp="1"/>
          </p:cNvSpPr>
          <p:nvPr>
            <p:ph type="title"/>
          </p:nvPr>
        </p:nvSpPr>
        <p:spPr>
          <a:xfrm>
            <a:off x="972952" y="2584254"/>
            <a:ext cx="1568535" cy="399985"/>
          </a:xfrm>
        </p:spPr>
        <p:txBody>
          <a:bodyPr>
            <a:noAutofit/>
          </a:bodyPr>
          <a:lstStyle/>
          <a:p>
            <a:pPr algn="ctr"/>
            <a:r>
              <a:rPr lang="de-DE" sz="2400" b="1" dirty="0"/>
              <a:t>2. Halbjahr</a:t>
            </a:r>
          </a:p>
        </p:txBody>
      </p:sp>
      <p:pic>
        <p:nvPicPr>
          <p:cNvPr id="3" name="Grafik 2">
            <a:extLst>
              <a:ext uri="{FF2B5EF4-FFF2-40B4-BE49-F238E27FC236}">
                <a16:creationId xmlns:a16="http://schemas.microsoft.com/office/drawing/2014/main" id="{00A83201-BBB2-4D33-87E9-56F9B7C2CCDC}"/>
              </a:ext>
            </a:extLst>
          </p:cNvPr>
          <p:cNvPicPr>
            <a:picLocks noChangeAspect="1"/>
          </p:cNvPicPr>
          <p:nvPr/>
        </p:nvPicPr>
        <p:blipFill>
          <a:blip r:embed="rId2"/>
          <a:stretch>
            <a:fillRect/>
          </a:stretch>
        </p:blipFill>
        <p:spPr>
          <a:xfrm>
            <a:off x="3444535" y="1413948"/>
            <a:ext cx="7395099" cy="5444052"/>
          </a:xfrm>
          <a:prstGeom prst="rect">
            <a:avLst/>
          </a:prstGeom>
        </p:spPr>
      </p:pic>
      <p:pic>
        <p:nvPicPr>
          <p:cNvPr id="45" name="Grafik 44">
            <a:extLst>
              <a:ext uri="{FF2B5EF4-FFF2-40B4-BE49-F238E27FC236}">
                <a16:creationId xmlns:a16="http://schemas.microsoft.com/office/drawing/2014/main" id="{D643E56A-EC08-4277-8E3B-B1B300769F3E}"/>
              </a:ext>
            </a:extLst>
          </p:cNvPr>
          <p:cNvPicPr>
            <a:picLocks noChangeAspect="1"/>
          </p:cNvPicPr>
          <p:nvPr/>
        </p:nvPicPr>
        <p:blipFill>
          <a:blip r:embed="rId3"/>
          <a:stretch>
            <a:fillRect/>
          </a:stretch>
        </p:blipFill>
        <p:spPr>
          <a:xfrm>
            <a:off x="625969" y="0"/>
            <a:ext cx="7661242" cy="1427814"/>
          </a:xfrm>
          <a:prstGeom prst="rect">
            <a:avLst/>
          </a:prstGeom>
        </p:spPr>
      </p:pic>
    </p:spTree>
    <p:extLst>
      <p:ext uri="{BB962C8B-B14F-4D97-AF65-F5344CB8AC3E}">
        <p14:creationId xmlns:p14="http://schemas.microsoft.com/office/powerpoint/2010/main" val="226941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7539-193C-4DDF-BB02-471744ACDAD6}"/>
              </a:ext>
            </a:extLst>
          </p:cNvPr>
          <p:cNvSpPr>
            <a:spLocks noGrp="1"/>
          </p:cNvSpPr>
          <p:nvPr>
            <p:ph type="title"/>
          </p:nvPr>
        </p:nvSpPr>
        <p:spPr>
          <a:xfrm>
            <a:off x="9841744" y="222794"/>
            <a:ext cx="1568535" cy="399985"/>
          </a:xfrm>
        </p:spPr>
        <p:txBody>
          <a:bodyPr>
            <a:noAutofit/>
          </a:bodyPr>
          <a:lstStyle/>
          <a:p>
            <a:pPr algn="ctr"/>
            <a:r>
              <a:rPr lang="de-DE" sz="2400" b="1" dirty="0"/>
              <a:t>2. Halbjahr</a:t>
            </a:r>
          </a:p>
        </p:txBody>
      </p:sp>
      <p:sp>
        <p:nvSpPr>
          <p:cNvPr id="5" name="Rechteck 4">
            <a:extLst>
              <a:ext uri="{FF2B5EF4-FFF2-40B4-BE49-F238E27FC236}">
                <a16:creationId xmlns:a16="http://schemas.microsoft.com/office/drawing/2014/main" id="{A88558F0-5C56-4B65-8DE1-882D95A45FDD}"/>
              </a:ext>
            </a:extLst>
          </p:cNvPr>
          <p:cNvSpPr/>
          <p:nvPr/>
        </p:nvSpPr>
        <p:spPr>
          <a:xfrm>
            <a:off x="9150220" y="1597980"/>
            <a:ext cx="2951584" cy="503853"/>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 Russland – </a:t>
            </a:r>
            <a:r>
              <a:rPr lang="de-DE" sz="1600" dirty="0" err="1"/>
              <a:t>Erschlie-ßung</a:t>
            </a:r>
            <a:r>
              <a:rPr lang="de-DE" sz="1600" dirty="0"/>
              <a:t> und Nutzung des Raumes</a:t>
            </a:r>
          </a:p>
        </p:txBody>
      </p:sp>
      <p:sp>
        <p:nvSpPr>
          <p:cNvPr id="6" name="Rechteck 5">
            <a:extLst>
              <a:ext uri="{FF2B5EF4-FFF2-40B4-BE49-F238E27FC236}">
                <a16:creationId xmlns:a16="http://schemas.microsoft.com/office/drawing/2014/main" id="{EAE45145-D175-4850-802E-C9F1F26B66DA}"/>
              </a:ext>
            </a:extLst>
          </p:cNvPr>
          <p:cNvSpPr/>
          <p:nvPr/>
        </p:nvSpPr>
        <p:spPr>
          <a:xfrm>
            <a:off x="9150220" y="2101833"/>
            <a:ext cx="2951584" cy="419981"/>
          </a:xfrm>
          <a:prstGeom prst="rect">
            <a:avLst/>
          </a:prstGeom>
          <a:solidFill>
            <a:srgbClr val="7030A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solidFill>
                  <a:schemeClr val="bg1"/>
                </a:solidFill>
              </a:rPr>
              <a:t>Modul 2</a:t>
            </a:r>
            <a:r>
              <a:rPr lang="de-DE" sz="1600" dirty="0">
                <a:solidFill>
                  <a:schemeClr val="bg1"/>
                </a:solidFill>
              </a:rPr>
              <a:t>: Weltmeer als Zukunftsraum</a:t>
            </a:r>
          </a:p>
        </p:txBody>
      </p:sp>
      <p:sp>
        <p:nvSpPr>
          <p:cNvPr id="8" name="Rechteck 7">
            <a:extLst>
              <a:ext uri="{FF2B5EF4-FFF2-40B4-BE49-F238E27FC236}">
                <a16:creationId xmlns:a16="http://schemas.microsoft.com/office/drawing/2014/main" id="{6D3F24EB-586B-462C-A0CB-755875251ED4}"/>
              </a:ext>
            </a:extLst>
          </p:cNvPr>
          <p:cNvSpPr/>
          <p:nvPr/>
        </p:nvSpPr>
        <p:spPr>
          <a:xfrm>
            <a:off x="9150220" y="2526543"/>
            <a:ext cx="2951584" cy="499124"/>
          </a:xfrm>
          <a:prstGeom prst="rect">
            <a:avLst/>
          </a:prstGeom>
          <a:solidFill>
            <a:schemeClr val="bg1">
              <a:lumMod val="8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600" b="1" dirty="0"/>
          </a:p>
          <a:p>
            <a:pPr algn="ctr"/>
            <a:endParaRPr lang="de-DE" sz="1600" b="1" dirty="0"/>
          </a:p>
          <a:p>
            <a:pPr algn="ctr"/>
            <a:r>
              <a:rPr lang="de-DE" sz="1600" b="1" dirty="0"/>
              <a:t>Modul 3</a:t>
            </a:r>
            <a:r>
              <a:rPr lang="de-DE" sz="1600" dirty="0"/>
              <a:t>: Polargebiete – sensible Räume in Gefahr</a:t>
            </a:r>
          </a:p>
          <a:p>
            <a:pPr algn="ctr"/>
            <a:endParaRPr lang="de-DE" sz="1600" dirty="0">
              <a:highlight>
                <a:srgbClr val="C0C0C0"/>
              </a:highlight>
            </a:endParaRPr>
          </a:p>
          <a:p>
            <a:pPr algn="ctr"/>
            <a:endParaRPr lang="de-DE" sz="1600" dirty="0">
              <a:highlight>
                <a:srgbClr val="C0C0C0"/>
              </a:highlight>
            </a:endParaRPr>
          </a:p>
        </p:txBody>
      </p:sp>
      <p:sp>
        <p:nvSpPr>
          <p:cNvPr id="10" name="Rechteck 9">
            <a:extLst>
              <a:ext uri="{FF2B5EF4-FFF2-40B4-BE49-F238E27FC236}">
                <a16:creationId xmlns:a16="http://schemas.microsoft.com/office/drawing/2014/main" id="{F627D6EB-0AE7-4667-A805-44991942949E}"/>
              </a:ext>
            </a:extLst>
          </p:cNvPr>
          <p:cNvSpPr/>
          <p:nvPr/>
        </p:nvSpPr>
        <p:spPr>
          <a:xfrm>
            <a:off x="9150221" y="4488023"/>
            <a:ext cx="2951584" cy="12713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2</a:t>
            </a:r>
            <a:r>
              <a:rPr lang="de-DE" sz="1600" dirty="0"/>
              <a:t>:</a:t>
            </a:r>
          </a:p>
        </p:txBody>
      </p:sp>
      <p:sp>
        <p:nvSpPr>
          <p:cNvPr id="12" name="Rechteck 11">
            <a:extLst>
              <a:ext uri="{FF2B5EF4-FFF2-40B4-BE49-F238E27FC236}">
                <a16:creationId xmlns:a16="http://schemas.microsoft.com/office/drawing/2014/main" id="{8A1A28A8-889E-4884-820E-7FDAACD8D2BB}"/>
              </a:ext>
            </a:extLst>
          </p:cNvPr>
          <p:cNvSpPr/>
          <p:nvPr/>
        </p:nvSpPr>
        <p:spPr>
          <a:xfrm>
            <a:off x="9150221" y="5803642"/>
            <a:ext cx="2951584" cy="5038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a:t>
            </a:r>
          </a:p>
        </p:txBody>
      </p:sp>
      <p:pic>
        <p:nvPicPr>
          <p:cNvPr id="3" name="Grafik 2">
            <a:extLst>
              <a:ext uri="{FF2B5EF4-FFF2-40B4-BE49-F238E27FC236}">
                <a16:creationId xmlns:a16="http://schemas.microsoft.com/office/drawing/2014/main" id="{00A83201-BBB2-4D33-87E9-56F9B7C2CCDC}"/>
              </a:ext>
            </a:extLst>
          </p:cNvPr>
          <p:cNvPicPr>
            <a:picLocks noChangeAspect="1"/>
          </p:cNvPicPr>
          <p:nvPr/>
        </p:nvPicPr>
        <p:blipFill>
          <a:blip r:embed="rId2"/>
          <a:stretch>
            <a:fillRect/>
          </a:stretch>
        </p:blipFill>
        <p:spPr>
          <a:xfrm>
            <a:off x="90195" y="105537"/>
            <a:ext cx="8953500" cy="6591300"/>
          </a:xfrm>
          <a:prstGeom prst="rect">
            <a:avLst/>
          </a:prstGeom>
        </p:spPr>
      </p:pic>
      <p:cxnSp>
        <p:nvCxnSpPr>
          <p:cNvPr id="13" name="Gerader Verbinder 12">
            <a:extLst>
              <a:ext uri="{FF2B5EF4-FFF2-40B4-BE49-F238E27FC236}">
                <a16:creationId xmlns:a16="http://schemas.microsoft.com/office/drawing/2014/main" id="{17BB73E3-3BBD-4B2C-B05D-526D751AAB4C}"/>
              </a:ext>
            </a:extLst>
          </p:cNvPr>
          <p:cNvCxnSpPr/>
          <p:nvPr/>
        </p:nvCxnSpPr>
        <p:spPr>
          <a:xfrm>
            <a:off x="2423604" y="1784412"/>
            <a:ext cx="616110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1C040BAF-0F00-4757-B15C-5216810DAFAA}"/>
              </a:ext>
            </a:extLst>
          </p:cNvPr>
          <p:cNvCxnSpPr>
            <a:cxnSpLocks/>
          </p:cNvCxnSpPr>
          <p:nvPr/>
        </p:nvCxnSpPr>
        <p:spPr>
          <a:xfrm>
            <a:off x="2423604" y="2043344"/>
            <a:ext cx="5433134"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3C4BF145-A62E-420C-9E91-BDE99BB34245}"/>
              </a:ext>
            </a:extLst>
          </p:cNvPr>
          <p:cNvCxnSpPr>
            <a:cxnSpLocks/>
          </p:cNvCxnSpPr>
          <p:nvPr/>
        </p:nvCxnSpPr>
        <p:spPr>
          <a:xfrm>
            <a:off x="2423604" y="2274164"/>
            <a:ext cx="5983549"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A46FA195-34A7-4539-8C68-6FA05880DDA8}"/>
              </a:ext>
            </a:extLst>
          </p:cNvPr>
          <p:cNvCxnSpPr>
            <a:cxnSpLocks/>
          </p:cNvCxnSpPr>
          <p:nvPr/>
        </p:nvCxnSpPr>
        <p:spPr>
          <a:xfrm>
            <a:off x="2423604" y="2521814"/>
            <a:ext cx="1948371"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FE3DCE77-E6A7-4B9D-B2C3-E1222CFD6710}"/>
              </a:ext>
            </a:extLst>
          </p:cNvPr>
          <p:cNvCxnSpPr/>
          <p:nvPr/>
        </p:nvCxnSpPr>
        <p:spPr>
          <a:xfrm>
            <a:off x="2423604" y="2752725"/>
            <a:ext cx="6161103"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06F95D18-7CB0-4F8A-87BD-6B86D1C9BB0D}"/>
              </a:ext>
            </a:extLst>
          </p:cNvPr>
          <p:cNvCxnSpPr>
            <a:cxnSpLocks/>
          </p:cNvCxnSpPr>
          <p:nvPr/>
        </p:nvCxnSpPr>
        <p:spPr>
          <a:xfrm>
            <a:off x="2423604" y="2952750"/>
            <a:ext cx="586296"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Gerader Verbinder 32">
            <a:extLst>
              <a:ext uri="{FF2B5EF4-FFF2-40B4-BE49-F238E27FC236}">
                <a16:creationId xmlns:a16="http://schemas.microsoft.com/office/drawing/2014/main" id="{64464CB4-8E85-4A04-8024-907F5676D6BE}"/>
              </a:ext>
            </a:extLst>
          </p:cNvPr>
          <p:cNvCxnSpPr>
            <a:cxnSpLocks/>
          </p:cNvCxnSpPr>
          <p:nvPr/>
        </p:nvCxnSpPr>
        <p:spPr>
          <a:xfrm>
            <a:off x="2423604" y="3260787"/>
            <a:ext cx="5983549"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3CCF8409-3C9C-4611-8F1F-0CE10D6ABE16}"/>
              </a:ext>
            </a:extLst>
          </p:cNvPr>
          <p:cNvCxnSpPr>
            <a:cxnSpLocks/>
          </p:cNvCxnSpPr>
          <p:nvPr/>
        </p:nvCxnSpPr>
        <p:spPr>
          <a:xfrm>
            <a:off x="2423603" y="3477293"/>
            <a:ext cx="415817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13AFD277-EA73-4182-B2F3-2143EB7E8791}"/>
              </a:ext>
            </a:extLst>
          </p:cNvPr>
          <p:cNvCxnSpPr>
            <a:cxnSpLocks/>
          </p:cNvCxnSpPr>
          <p:nvPr/>
        </p:nvCxnSpPr>
        <p:spPr>
          <a:xfrm>
            <a:off x="2423604" y="4226789"/>
            <a:ext cx="4967796"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DE914D46-6DD8-4FD8-971D-A2D6A32418DC}"/>
              </a:ext>
            </a:extLst>
          </p:cNvPr>
          <p:cNvCxnSpPr>
            <a:cxnSpLocks/>
          </p:cNvCxnSpPr>
          <p:nvPr/>
        </p:nvCxnSpPr>
        <p:spPr>
          <a:xfrm>
            <a:off x="2423604" y="6387576"/>
            <a:ext cx="616110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3DBEF0B9-F3AB-4720-A6C4-A250F926900C}"/>
              </a:ext>
            </a:extLst>
          </p:cNvPr>
          <p:cNvCxnSpPr>
            <a:cxnSpLocks/>
          </p:cNvCxnSpPr>
          <p:nvPr/>
        </p:nvCxnSpPr>
        <p:spPr>
          <a:xfrm>
            <a:off x="2423604" y="6617564"/>
            <a:ext cx="4805871"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E614B00B-F2B6-448B-A58C-E188E50A855F}"/>
              </a:ext>
            </a:extLst>
          </p:cNvPr>
          <p:cNvCxnSpPr>
            <a:cxnSpLocks/>
          </p:cNvCxnSpPr>
          <p:nvPr/>
        </p:nvCxnSpPr>
        <p:spPr>
          <a:xfrm>
            <a:off x="2423604" y="4967519"/>
            <a:ext cx="5983549"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5DCD2B1E-265D-47AC-96A2-259EBB3F8489}"/>
              </a:ext>
            </a:extLst>
          </p:cNvPr>
          <p:cNvCxnSpPr>
            <a:cxnSpLocks/>
          </p:cNvCxnSpPr>
          <p:nvPr/>
        </p:nvCxnSpPr>
        <p:spPr>
          <a:xfrm>
            <a:off x="2423603" y="5186594"/>
            <a:ext cx="71964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537AA2A1-9EA1-4A83-8234-C9B1588CC7FF}"/>
              </a:ext>
            </a:extLst>
          </p:cNvPr>
          <p:cNvCxnSpPr>
            <a:cxnSpLocks/>
          </p:cNvCxnSpPr>
          <p:nvPr/>
        </p:nvCxnSpPr>
        <p:spPr>
          <a:xfrm>
            <a:off x="2423604" y="5949518"/>
            <a:ext cx="627651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29B27C44-846A-49E1-A3CA-C57B3682D661}"/>
              </a:ext>
            </a:extLst>
          </p:cNvPr>
          <p:cNvCxnSpPr>
            <a:cxnSpLocks/>
          </p:cNvCxnSpPr>
          <p:nvPr/>
        </p:nvCxnSpPr>
        <p:spPr>
          <a:xfrm>
            <a:off x="2423604" y="6171461"/>
            <a:ext cx="80786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8" name="Rechteck 27">
            <a:extLst>
              <a:ext uri="{FF2B5EF4-FFF2-40B4-BE49-F238E27FC236}">
                <a16:creationId xmlns:a16="http://schemas.microsoft.com/office/drawing/2014/main" id="{7E11721A-D89C-4905-9C2F-525037F67C8C}"/>
              </a:ext>
            </a:extLst>
          </p:cNvPr>
          <p:cNvSpPr/>
          <p:nvPr/>
        </p:nvSpPr>
        <p:spPr>
          <a:xfrm>
            <a:off x="9150220" y="3027146"/>
            <a:ext cx="2951584" cy="870151"/>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 Russland – </a:t>
            </a:r>
            <a:r>
              <a:rPr lang="de-DE" sz="1600" dirty="0" err="1"/>
              <a:t>Erschlie-ßung</a:t>
            </a:r>
            <a:r>
              <a:rPr lang="de-DE" sz="1600" dirty="0"/>
              <a:t> und Nutzung des Raumes</a:t>
            </a:r>
          </a:p>
        </p:txBody>
      </p:sp>
      <p:cxnSp>
        <p:nvCxnSpPr>
          <p:cNvPr id="29" name="Gerader Verbinder 28">
            <a:extLst>
              <a:ext uri="{FF2B5EF4-FFF2-40B4-BE49-F238E27FC236}">
                <a16:creationId xmlns:a16="http://schemas.microsoft.com/office/drawing/2014/main" id="{3D355D20-45BE-44FB-8D1F-2B638A0B8642}"/>
              </a:ext>
            </a:extLst>
          </p:cNvPr>
          <p:cNvCxnSpPr>
            <a:cxnSpLocks/>
          </p:cNvCxnSpPr>
          <p:nvPr/>
        </p:nvCxnSpPr>
        <p:spPr>
          <a:xfrm>
            <a:off x="2423604" y="3750539"/>
            <a:ext cx="616110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24F85EB0-45D3-4B8F-BB43-AE9283E08859}"/>
              </a:ext>
            </a:extLst>
          </p:cNvPr>
          <p:cNvCxnSpPr>
            <a:cxnSpLocks/>
          </p:cNvCxnSpPr>
          <p:nvPr/>
        </p:nvCxnSpPr>
        <p:spPr>
          <a:xfrm>
            <a:off x="2423604" y="3973960"/>
            <a:ext cx="4634144"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32" name="Rechteck 31">
            <a:extLst>
              <a:ext uri="{FF2B5EF4-FFF2-40B4-BE49-F238E27FC236}">
                <a16:creationId xmlns:a16="http://schemas.microsoft.com/office/drawing/2014/main" id="{9784ECD4-78CE-4853-BBEB-4FD496C5E359}"/>
              </a:ext>
            </a:extLst>
          </p:cNvPr>
          <p:cNvSpPr/>
          <p:nvPr/>
        </p:nvSpPr>
        <p:spPr>
          <a:xfrm>
            <a:off x="9150219" y="3858051"/>
            <a:ext cx="2951584" cy="419981"/>
          </a:xfrm>
          <a:prstGeom prst="rect">
            <a:avLst/>
          </a:prstGeom>
          <a:solidFill>
            <a:srgbClr val="7030A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solidFill>
                  <a:schemeClr val="bg1"/>
                </a:solidFill>
              </a:rPr>
              <a:t>Modul 2</a:t>
            </a:r>
            <a:r>
              <a:rPr lang="de-DE" sz="1600" dirty="0">
                <a:solidFill>
                  <a:schemeClr val="bg1"/>
                </a:solidFill>
              </a:rPr>
              <a:t>: Weltmeer als Zukunftsraum</a:t>
            </a:r>
          </a:p>
        </p:txBody>
      </p:sp>
      <p:sp>
        <p:nvSpPr>
          <p:cNvPr id="35" name="Rechteck 34">
            <a:extLst>
              <a:ext uri="{FF2B5EF4-FFF2-40B4-BE49-F238E27FC236}">
                <a16:creationId xmlns:a16="http://schemas.microsoft.com/office/drawing/2014/main" id="{824BBE0F-5338-4909-A099-639029AC55D7}"/>
              </a:ext>
            </a:extLst>
          </p:cNvPr>
          <p:cNvSpPr/>
          <p:nvPr/>
        </p:nvSpPr>
        <p:spPr>
          <a:xfrm>
            <a:off x="9150219" y="4273601"/>
            <a:ext cx="2951584" cy="912993"/>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 Russland – </a:t>
            </a:r>
            <a:r>
              <a:rPr lang="de-DE" sz="1600" dirty="0" err="1"/>
              <a:t>Erschlie-ßung</a:t>
            </a:r>
            <a:r>
              <a:rPr lang="de-DE" sz="1600" dirty="0"/>
              <a:t> und Nutzung des Raumes</a:t>
            </a:r>
          </a:p>
        </p:txBody>
      </p:sp>
      <p:cxnSp>
        <p:nvCxnSpPr>
          <p:cNvPr id="37" name="Gerader Verbinder 36">
            <a:extLst>
              <a:ext uri="{FF2B5EF4-FFF2-40B4-BE49-F238E27FC236}">
                <a16:creationId xmlns:a16="http://schemas.microsoft.com/office/drawing/2014/main" id="{7540C72E-0C5D-4FAD-B38F-5576CB5CC1C8}"/>
              </a:ext>
            </a:extLst>
          </p:cNvPr>
          <p:cNvCxnSpPr>
            <a:cxnSpLocks/>
          </p:cNvCxnSpPr>
          <p:nvPr/>
        </p:nvCxnSpPr>
        <p:spPr>
          <a:xfrm>
            <a:off x="2423604" y="4488023"/>
            <a:ext cx="627651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0740AC74-44EF-4B4D-8F8A-168D18D23024}"/>
              </a:ext>
            </a:extLst>
          </p:cNvPr>
          <p:cNvCxnSpPr>
            <a:cxnSpLocks/>
          </p:cNvCxnSpPr>
          <p:nvPr/>
        </p:nvCxnSpPr>
        <p:spPr>
          <a:xfrm>
            <a:off x="2601158" y="5186594"/>
            <a:ext cx="54209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85DD341E-E585-40B2-AC6B-F3944A81B731}"/>
              </a:ext>
            </a:extLst>
          </p:cNvPr>
          <p:cNvCxnSpPr>
            <a:cxnSpLocks/>
          </p:cNvCxnSpPr>
          <p:nvPr/>
        </p:nvCxnSpPr>
        <p:spPr>
          <a:xfrm>
            <a:off x="2423604" y="4738077"/>
            <a:ext cx="509578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43" name="Rechteck 42">
            <a:extLst>
              <a:ext uri="{FF2B5EF4-FFF2-40B4-BE49-F238E27FC236}">
                <a16:creationId xmlns:a16="http://schemas.microsoft.com/office/drawing/2014/main" id="{5B130AC5-451C-4D20-AA32-B79FF7E67CAE}"/>
              </a:ext>
            </a:extLst>
          </p:cNvPr>
          <p:cNvSpPr/>
          <p:nvPr/>
        </p:nvSpPr>
        <p:spPr>
          <a:xfrm>
            <a:off x="9150219" y="5162295"/>
            <a:ext cx="2951584" cy="49912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600" b="1" dirty="0"/>
          </a:p>
          <a:p>
            <a:pPr algn="ctr"/>
            <a:endParaRPr lang="de-DE" sz="1600" b="1" dirty="0"/>
          </a:p>
          <a:p>
            <a:pPr algn="ctr"/>
            <a:r>
              <a:rPr lang="de-DE" sz="1600" b="1" dirty="0"/>
              <a:t>Modul 1, 2 oder </a:t>
            </a:r>
            <a:r>
              <a:rPr lang="de-DE" sz="1600" b="1" u="sng" dirty="0"/>
              <a:t>3</a:t>
            </a:r>
          </a:p>
          <a:p>
            <a:pPr algn="ctr"/>
            <a:endParaRPr lang="de-DE" sz="1600" b="1" dirty="0">
              <a:highlight>
                <a:srgbClr val="C0C0C0"/>
              </a:highlight>
            </a:endParaRPr>
          </a:p>
          <a:p>
            <a:pPr algn="ctr"/>
            <a:endParaRPr lang="de-DE" sz="1600" dirty="0">
              <a:highlight>
                <a:srgbClr val="C0C0C0"/>
              </a:highlight>
            </a:endParaRPr>
          </a:p>
        </p:txBody>
      </p:sp>
      <p:sp>
        <p:nvSpPr>
          <p:cNvPr id="47" name="Rechteck 46">
            <a:extLst>
              <a:ext uri="{FF2B5EF4-FFF2-40B4-BE49-F238E27FC236}">
                <a16:creationId xmlns:a16="http://schemas.microsoft.com/office/drawing/2014/main" id="{63274015-3E93-4807-9078-E8786E2E473E}"/>
              </a:ext>
            </a:extLst>
          </p:cNvPr>
          <p:cNvSpPr/>
          <p:nvPr/>
        </p:nvSpPr>
        <p:spPr>
          <a:xfrm>
            <a:off x="9150219" y="5661420"/>
            <a:ext cx="2951584" cy="510042"/>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 Russland – </a:t>
            </a:r>
            <a:r>
              <a:rPr lang="de-DE" sz="1600" dirty="0" err="1"/>
              <a:t>Erschlie-ßung</a:t>
            </a:r>
            <a:r>
              <a:rPr lang="de-DE" sz="1600" dirty="0"/>
              <a:t> und Nutzung des Raumes</a:t>
            </a:r>
          </a:p>
        </p:txBody>
      </p:sp>
      <p:sp>
        <p:nvSpPr>
          <p:cNvPr id="48" name="Rechteck 47">
            <a:extLst>
              <a:ext uri="{FF2B5EF4-FFF2-40B4-BE49-F238E27FC236}">
                <a16:creationId xmlns:a16="http://schemas.microsoft.com/office/drawing/2014/main" id="{B4ACF2A8-3446-46E4-A9D1-6A5E32C4A79A}"/>
              </a:ext>
            </a:extLst>
          </p:cNvPr>
          <p:cNvSpPr/>
          <p:nvPr/>
        </p:nvSpPr>
        <p:spPr>
          <a:xfrm>
            <a:off x="9150219" y="6170766"/>
            <a:ext cx="2951584" cy="493456"/>
          </a:xfrm>
          <a:prstGeom prst="rect">
            <a:avLst/>
          </a:prstGeom>
          <a:solidFill>
            <a:srgbClr val="7030A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solidFill>
                  <a:schemeClr val="bg1"/>
                </a:solidFill>
              </a:rPr>
              <a:t>Modul 2</a:t>
            </a:r>
            <a:r>
              <a:rPr lang="de-DE" sz="1600" dirty="0">
                <a:solidFill>
                  <a:schemeClr val="bg1"/>
                </a:solidFill>
              </a:rPr>
              <a:t>: Weltmeer als Zukunftsraum</a:t>
            </a:r>
          </a:p>
        </p:txBody>
      </p:sp>
      <p:sp>
        <p:nvSpPr>
          <p:cNvPr id="20" name="Rechteck 19">
            <a:extLst>
              <a:ext uri="{FF2B5EF4-FFF2-40B4-BE49-F238E27FC236}">
                <a16:creationId xmlns:a16="http://schemas.microsoft.com/office/drawing/2014/main" id="{D088B3AB-E144-4AD9-99D9-F783E9F23407}"/>
              </a:ext>
            </a:extLst>
          </p:cNvPr>
          <p:cNvSpPr/>
          <p:nvPr/>
        </p:nvSpPr>
        <p:spPr>
          <a:xfrm>
            <a:off x="9150219" y="843379"/>
            <a:ext cx="2951584" cy="7498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400" dirty="0"/>
              <a:t>Generelle Kompetenzentwicklung, die sich sehr gut am Ende des Schuljahres trainieren lässt!</a:t>
            </a:r>
          </a:p>
        </p:txBody>
      </p:sp>
    </p:spTree>
    <p:extLst>
      <p:ext uri="{BB962C8B-B14F-4D97-AF65-F5344CB8AC3E}">
        <p14:creationId xmlns:p14="http://schemas.microsoft.com/office/powerpoint/2010/main" val="232265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7539-193C-4DDF-BB02-471744ACDAD6}"/>
              </a:ext>
            </a:extLst>
          </p:cNvPr>
          <p:cNvSpPr>
            <a:spLocks noGrp="1"/>
          </p:cNvSpPr>
          <p:nvPr>
            <p:ph type="title"/>
          </p:nvPr>
        </p:nvSpPr>
        <p:spPr>
          <a:xfrm>
            <a:off x="10006312" y="136448"/>
            <a:ext cx="1568535" cy="399985"/>
          </a:xfrm>
          <a:noFill/>
          <a:ln>
            <a:solidFill>
              <a:schemeClr val="tx1"/>
            </a:solidFill>
          </a:ln>
        </p:spPr>
        <p:txBody>
          <a:bodyPr>
            <a:noAutofit/>
          </a:bodyPr>
          <a:lstStyle/>
          <a:p>
            <a:pPr algn="ctr"/>
            <a:r>
              <a:rPr lang="de-DE" sz="2400" dirty="0"/>
              <a:t>2. Halbjahr</a:t>
            </a:r>
          </a:p>
        </p:txBody>
      </p:sp>
      <p:sp>
        <p:nvSpPr>
          <p:cNvPr id="5" name="Rechteck 4">
            <a:extLst>
              <a:ext uri="{FF2B5EF4-FFF2-40B4-BE49-F238E27FC236}">
                <a16:creationId xmlns:a16="http://schemas.microsoft.com/office/drawing/2014/main" id="{89603B43-A960-47BE-B94E-03932A316168}"/>
              </a:ext>
            </a:extLst>
          </p:cNvPr>
          <p:cNvSpPr/>
          <p:nvPr/>
        </p:nvSpPr>
        <p:spPr>
          <a:xfrm>
            <a:off x="550603" y="1822235"/>
            <a:ext cx="11196638" cy="491822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de-DE" sz="3200" u="sng" dirty="0"/>
              <a:t>Zuordnung der </a:t>
            </a:r>
            <a:r>
              <a:rPr lang="de-DE" sz="3200" u="sng" dirty="0">
                <a:solidFill>
                  <a:srgbClr val="FF0000"/>
                </a:solidFill>
              </a:rPr>
              <a:t>Fachbegriffe</a:t>
            </a:r>
            <a:r>
              <a:rPr lang="de-DE" sz="3200" u="sng" dirty="0"/>
              <a:t> zu den Wissensbeständen</a:t>
            </a:r>
          </a:p>
          <a:p>
            <a:endParaRPr lang="de-DE" sz="3200" u="sng" dirty="0"/>
          </a:p>
          <a:p>
            <a:r>
              <a:rPr lang="de-DE" sz="2400" b="1" dirty="0"/>
              <a:t>Thema 2: Raumnutzung unter dem Aspekt der Nachhaltigkeit</a:t>
            </a:r>
          </a:p>
          <a:p>
            <a:endParaRPr lang="de-DE" sz="2400" dirty="0"/>
          </a:p>
          <a:p>
            <a:r>
              <a:rPr lang="de-DE" sz="2400" dirty="0"/>
              <a:t>Modul 1 – Russland – Erschließung und Nutzung des Raumes </a:t>
            </a:r>
          </a:p>
          <a:p>
            <a:r>
              <a:rPr lang="de-DE" sz="2400" dirty="0"/>
              <a:t>	      (</a:t>
            </a:r>
            <a:r>
              <a:rPr lang="de-DE" sz="2400" dirty="0">
                <a:solidFill>
                  <a:srgbClr val="FF0000"/>
                </a:solidFill>
              </a:rPr>
              <a:t>Nachhaltigkeit, Ressource, Infrastruktur, Dauerfrostboden </a:t>
            </a:r>
            <a:r>
              <a:rPr lang="de-DE" sz="2400" dirty="0"/>
              <a:t>)</a:t>
            </a:r>
            <a:br>
              <a:rPr lang="de-DE" sz="2400" dirty="0"/>
            </a:br>
            <a:endParaRPr lang="de-DE" sz="2400" dirty="0"/>
          </a:p>
          <a:p>
            <a:r>
              <a:rPr lang="de-DE" sz="2400" dirty="0"/>
              <a:t>Modul 2 – Das Weltmeer als Zukunftsraum</a:t>
            </a:r>
          </a:p>
          <a:p>
            <a:r>
              <a:rPr lang="de-DE" sz="2400" dirty="0"/>
              <a:t>	      (</a:t>
            </a:r>
            <a:r>
              <a:rPr lang="de-DE" sz="2400" dirty="0">
                <a:solidFill>
                  <a:srgbClr val="FF0000"/>
                </a:solidFill>
              </a:rPr>
              <a:t>Meeresströmung, Welthandel</a:t>
            </a:r>
            <a:r>
              <a:rPr lang="de-DE" sz="2400" dirty="0"/>
              <a:t>)</a:t>
            </a:r>
          </a:p>
          <a:p>
            <a:endParaRPr lang="de-DE" sz="2400" dirty="0"/>
          </a:p>
          <a:p>
            <a:r>
              <a:rPr lang="de-DE" sz="2400" dirty="0"/>
              <a:t>Modul 3 – Die Polargebiete – sensible Räume in Gefahr</a:t>
            </a:r>
          </a:p>
          <a:p>
            <a:r>
              <a:rPr lang="de-DE" sz="2400" dirty="0"/>
              <a:t>                    (</a:t>
            </a:r>
            <a:r>
              <a:rPr lang="de-DE" sz="2400" dirty="0">
                <a:solidFill>
                  <a:srgbClr val="FF0000"/>
                </a:solidFill>
              </a:rPr>
              <a:t>Ökumene/Anökumene</a:t>
            </a:r>
            <a:r>
              <a:rPr lang="de-DE" sz="2400" dirty="0"/>
              <a:t>)</a:t>
            </a:r>
          </a:p>
          <a:p>
            <a:endParaRPr lang="de-DE" sz="2400" dirty="0"/>
          </a:p>
        </p:txBody>
      </p:sp>
      <p:pic>
        <p:nvPicPr>
          <p:cNvPr id="4" name="Grafik 3">
            <a:extLst>
              <a:ext uri="{FF2B5EF4-FFF2-40B4-BE49-F238E27FC236}">
                <a16:creationId xmlns:a16="http://schemas.microsoft.com/office/drawing/2014/main" id="{CF66CAE8-0A02-4FAD-93C5-77443021E12F}"/>
              </a:ext>
            </a:extLst>
          </p:cNvPr>
          <p:cNvPicPr>
            <a:picLocks noChangeAspect="1"/>
          </p:cNvPicPr>
          <p:nvPr/>
        </p:nvPicPr>
        <p:blipFill>
          <a:blip r:embed="rId2"/>
          <a:stretch>
            <a:fillRect/>
          </a:stretch>
        </p:blipFill>
        <p:spPr>
          <a:xfrm>
            <a:off x="550603" y="136448"/>
            <a:ext cx="8943975" cy="1666875"/>
          </a:xfrm>
          <a:prstGeom prst="rect">
            <a:avLst/>
          </a:prstGeom>
        </p:spPr>
      </p:pic>
      <p:sp>
        <p:nvSpPr>
          <p:cNvPr id="6" name="Ellipse 5">
            <a:extLst>
              <a:ext uri="{FF2B5EF4-FFF2-40B4-BE49-F238E27FC236}">
                <a16:creationId xmlns:a16="http://schemas.microsoft.com/office/drawing/2014/main" id="{AC747A76-2379-4AAD-B0CF-5D4664E6DA5E}"/>
              </a:ext>
            </a:extLst>
          </p:cNvPr>
          <p:cNvSpPr/>
          <p:nvPr/>
        </p:nvSpPr>
        <p:spPr>
          <a:xfrm>
            <a:off x="10236354" y="840255"/>
            <a:ext cx="1108449"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18 DS</a:t>
            </a:r>
          </a:p>
        </p:txBody>
      </p:sp>
      <p:sp>
        <p:nvSpPr>
          <p:cNvPr id="7" name="Ellipse 6">
            <a:extLst>
              <a:ext uri="{FF2B5EF4-FFF2-40B4-BE49-F238E27FC236}">
                <a16:creationId xmlns:a16="http://schemas.microsoft.com/office/drawing/2014/main" id="{F490163F-FEC8-4086-8557-BF9FDAEB7FE8}"/>
              </a:ext>
            </a:extLst>
          </p:cNvPr>
          <p:cNvSpPr/>
          <p:nvPr/>
        </p:nvSpPr>
        <p:spPr>
          <a:xfrm>
            <a:off x="641894" y="3809203"/>
            <a:ext cx="101514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7 DS</a:t>
            </a:r>
          </a:p>
        </p:txBody>
      </p:sp>
      <p:sp>
        <p:nvSpPr>
          <p:cNvPr id="8" name="Ellipse 7">
            <a:extLst>
              <a:ext uri="{FF2B5EF4-FFF2-40B4-BE49-F238E27FC236}">
                <a16:creationId xmlns:a16="http://schemas.microsoft.com/office/drawing/2014/main" id="{39C4D7A9-FCBB-4CF0-B476-AD635475438A}"/>
              </a:ext>
            </a:extLst>
          </p:cNvPr>
          <p:cNvSpPr/>
          <p:nvPr/>
        </p:nvSpPr>
        <p:spPr>
          <a:xfrm>
            <a:off x="634560" y="4927175"/>
            <a:ext cx="101514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4 DS</a:t>
            </a:r>
          </a:p>
        </p:txBody>
      </p:sp>
      <p:sp>
        <p:nvSpPr>
          <p:cNvPr id="9" name="Ellipse 8">
            <a:extLst>
              <a:ext uri="{FF2B5EF4-FFF2-40B4-BE49-F238E27FC236}">
                <a16:creationId xmlns:a16="http://schemas.microsoft.com/office/drawing/2014/main" id="{2903142E-C9A4-4D27-A9A6-8A90CF51FE43}"/>
              </a:ext>
            </a:extLst>
          </p:cNvPr>
          <p:cNvSpPr/>
          <p:nvPr/>
        </p:nvSpPr>
        <p:spPr>
          <a:xfrm>
            <a:off x="662737" y="6010991"/>
            <a:ext cx="101514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5 DS</a:t>
            </a:r>
          </a:p>
        </p:txBody>
      </p:sp>
      <p:sp>
        <p:nvSpPr>
          <p:cNvPr id="3" name="Rechteck 2">
            <a:extLst>
              <a:ext uri="{FF2B5EF4-FFF2-40B4-BE49-F238E27FC236}">
                <a16:creationId xmlns:a16="http://schemas.microsoft.com/office/drawing/2014/main" id="{895000BE-C504-4449-B012-3D98B187904F}"/>
              </a:ext>
            </a:extLst>
          </p:cNvPr>
          <p:cNvSpPr/>
          <p:nvPr/>
        </p:nvSpPr>
        <p:spPr>
          <a:xfrm>
            <a:off x="7625918" y="4385267"/>
            <a:ext cx="4015479" cy="22641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2400" dirty="0"/>
              <a:t>Modul 4 – Vielfalt der Nutzung der Erde und deren Auswirkungen an einem selbstgewählten Fallbeispiel analysieren und erläutern</a:t>
            </a:r>
          </a:p>
          <a:p>
            <a:pPr algn="ctr"/>
            <a:r>
              <a:rPr lang="de-DE" dirty="0"/>
              <a:t>(Kartenarbeit, Arbeit mit Statistiken)</a:t>
            </a:r>
          </a:p>
        </p:txBody>
      </p:sp>
      <p:sp>
        <p:nvSpPr>
          <p:cNvPr id="10" name="Ellipse 9">
            <a:extLst>
              <a:ext uri="{FF2B5EF4-FFF2-40B4-BE49-F238E27FC236}">
                <a16:creationId xmlns:a16="http://schemas.microsoft.com/office/drawing/2014/main" id="{A10C1E38-DC49-4CF1-A9F8-5CAC64F638EE}"/>
              </a:ext>
            </a:extLst>
          </p:cNvPr>
          <p:cNvSpPr/>
          <p:nvPr/>
        </p:nvSpPr>
        <p:spPr>
          <a:xfrm>
            <a:off x="11344803" y="6010991"/>
            <a:ext cx="804166" cy="4151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2 DS</a:t>
            </a:r>
          </a:p>
        </p:txBody>
      </p:sp>
    </p:spTree>
    <p:extLst>
      <p:ext uri="{BB962C8B-B14F-4D97-AF65-F5344CB8AC3E}">
        <p14:creationId xmlns:p14="http://schemas.microsoft.com/office/powerpoint/2010/main" val="4068601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46230" y="138511"/>
            <a:ext cx="10176589" cy="1272698"/>
          </a:xfrm>
          <a:prstGeom prst="rect">
            <a:avLst/>
          </a:prstGeom>
          <a:noFill/>
          <a:ln w="9525">
            <a:noFill/>
            <a:miter lim="800000"/>
            <a:headEnd/>
            <a:tailEnd/>
          </a:ln>
          <a:effectLst/>
        </p:spPr>
        <p:txBody>
          <a:bodyPr vert="horz" wrap="square" lIns="899829" tIns="45720" rIns="899829" bIns="269790" numCol="1" anchor="ctr" anchorCtr="0" compatLnSpc="1">
            <a:prstTxWarp prst="textNoShape">
              <a:avLst/>
            </a:prstTxWarp>
            <a:spAutoFit/>
          </a:bodyPr>
          <a:lstStyle/>
          <a:p>
            <a:pPr eaLnBrk="0" fontAlgn="base" hangingPunct="0">
              <a:spcBef>
                <a:spcPct val="0"/>
              </a:spcBef>
              <a:spcAft>
                <a:spcPct val="0"/>
              </a:spcAft>
              <a:tabLst>
                <a:tab pos="227013" algn="l"/>
              </a:tabLst>
            </a:pPr>
            <a:r>
              <a:rPr lang="de-DE" sz="1400" b="1" dirty="0">
                <a:latin typeface="Arial" pitchFamily="34" charset="0"/>
                <a:ea typeface="Times New Roman" pitchFamily="18" charset="0"/>
                <a:cs typeface="Arial" pitchFamily="34" charset="0"/>
              </a:rPr>
              <a:t>W3 – Russland – Erschließung und Nutzung des Raumes</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ea typeface="Times New Roman" pitchFamily="18" charset="0"/>
                <a:cs typeface="Arial" pitchFamily="34" charset="0"/>
              </a:rPr>
              <a:t>3.1. Räumliche Orientierung und das Leben der Menschen in Russland</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3.2. Einordnung Russlands in Ordnungssysteme</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3.3. Mensch-Umwelt-Beziehungen bei der Ressourcennutzung der subpolaren und gemäßigten Klimazone</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3.4. abschließende Raumwahrnehmung Russlands</a:t>
            </a:r>
          </a:p>
        </p:txBody>
      </p:sp>
      <p:sp>
        <p:nvSpPr>
          <p:cNvPr id="5" name="Ellipse 4"/>
          <p:cNvSpPr/>
          <p:nvPr/>
        </p:nvSpPr>
        <p:spPr>
          <a:xfrm>
            <a:off x="7256829" y="135703"/>
            <a:ext cx="1478222"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Modul 1: 7 DS</a:t>
            </a:r>
          </a:p>
        </p:txBody>
      </p:sp>
      <p:graphicFrame>
        <p:nvGraphicFramePr>
          <p:cNvPr id="7" name="Tabelle 6"/>
          <p:cNvGraphicFramePr>
            <a:graphicFrameLocks noGrp="1"/>
          </p:cNvGraphicFramePr>
          <p:nvPr>
            <p:extLst>
              <p:ext uri="{D42A27DB-BD31-4B8C-83A1-F6EECF244321}">
                <p14:modId xmlns:p14="http://schemas.microsoft.com/office/powerpoint/2010/main" val="1230029541"/>
              </p:ext>
            </p:extLst>
          </p:nvPr>
        </p:nvGraphicFramePr>
        <p:xfrm>
          <a:off x="66582" y="1213727"/>
          <a:ext cx="12058835" cy="5504302"/>
        </p:xfrm>
        <a:graphic>
          <a:graphicData uri="http://schemas.openxmlformats.org/drawingml/2006/table">
            <a:tbl>
              <a:tblPr firstRow="1" bandRow="1">
                <a:tableStyleId>{D7AC3CCA-C797-4891-BE02-D94E43425B78}</a:tableStyleId>
              </a:tblPr>
              <a:tblGrid>
                <a:gridCol w="524298">
                  <a:extLst>
                    <a:ext uri="{9D8B030D-6E8A-4147-A177-3AD203B41FA5}">
                      <a16:colId xmlns:a16="http://schemas.microsoft.com/office/drawing/2014/main" val="20000"/>
                    </a:ext>
                  </a:extLst>
                </a:gridCol>
                <a:gridCol w="8282749">
                  <a:extLst>
                    <a:ext uri="{9D8B030D-6E8A-4147-A177-3AD203B41FA5}">
                      <a16:colId xmlns:a16="http://schemas.microsoft.com/office/drawing/2014/main" val="20001"/>
                    </a:ext>
                  </a:extLst>
                </a:gridCol>
                <a:gridCol w="3251788">
                  <a:extLst>
                    <a:ext uri="{9D8B030D-6E8A-4147-A177-3AD203B41FA5}">
                      <a16:colId xmlns:a16="http://schemas.microsoft.com/office/drawing/2014/main" val="20002"/>
                    </a:ext>
                  </a:extLst>
                </a:gridCol>
              </a:tblGrid>
              <a:tr h="1138436">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3.1.</a:t>
                      </a:r>
                    </a:p>
                    <a:p>
                      <a:pPr algn="ctr"/>
                      <a:r>
                        <a:rPr lang="de-DE" sz="1200" b="1" dirty="0">
                          <a:solidFill>
                            <a:schemeClr val="accent6">
                              <a:lumMod val="75000"/>
                            </a:schemeClr>
                          </a:solidFill>
                          <a:highlight>
                            <a:srgbClr val="FFFF00"/>
                          </a:highlight>
                          <a:latin typeface="Arial" pitchFamily="34" charset="0"/>
                          <a:ea typeface="Times New Roman" pitchFamily="18" charset="0"/>
                          <a:cs typeface="Arial" pitchFamily="34" charset="0"/>
                        </a:rPr>
                        <a:t>1 DS</a:t>
                      </a:r>
                    </a:p>
                    <a:p>
                      <a:pPr algn="ctr"/>
                      <a:endParaRPr lang="de-DE" sz="1400" dirty="0">
                        <a:solidFill>
                          <a:schemeClr val="accent6">
                            <a:lumMod val="75000"/>
                          </a:schemeClr>
                        </a:solidFill>
                        <a:latin typeface="+mj-lt"/>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Schüler reflektieren (nachdenken) über die Subjektivität (das Wesen Russlands, Gegenteil von </a:t>
                      </a:r>
                      <a:br>
                        <a:rPr lang="de-DE" sz="1200" b="0" dirty="0">
                          <a:latin typeface="Arial" panose="020B0604020202020204" pitchFamily="34" charset="0"/>
                          <a:cs typeface="Arial" panose="020B0604020202020204" pitchFamily="34" charset="0"/>
                        </a:rPr>
                      </a:br>
                      <a:r>
                        <a:rPr lang="de-DE" sz="1200" b="0" dirty="0">
                          <a:latin typeface="Arial" panose="020B0604020202020204" pitchFamily="34" charset="0"/>
                          <a:cs typeface="Arial" panose="020B0604020202020204" pitchFamily="34" charset="0"/>
                        </a:rPr>
                        <a:t>Objektivität, alles das, was Menschen dort fühlen, denken, wahrnehmen), </a:t>
                      </a:r>
                      <a:br>
                        <a:rPr lang="de-DE" sz="1200" b="0" dirty="0">
                          <a:latin typeface="Arial" panose="020B0604020202020204" pitchFamily="34" charset="0"/>
                          <a:cs typeface="Arial" panose="020B0604020202020204" pitchFamily="34" charset="0"/>
                        </a:rPr>
                      </a:br>
                      <a:r>
                        <a:rPr lang="de-DE" sz="1200" b="0" dirty="0">
                          <a:latin typeface="Arial" panose="020B0604020202020204" pitchFamily="34" charset="0"/>
                          <a:cs typeface="Arial" panose="020B0604020202020204" pitchFamily="34" charset="0"/>
                        </a:rPr>
                        <a:t>indem sie sich über die Lebenswelten Gleichaltriger informieren                                                     Interesse für                                      </a:t>
                      </a:r>
                      <a:br>
                        <a:rPr lang="de-DE" sz="1200" b="0" dirty="0">
                          <a:latin typeface="Arial" panose="020B0604020202020204" pitchFamily="34" charset="0"/>
                          <a:cs typeface="Arial" panose="020B0604020202020204" pitchFamily="34" charset="0"/>
                        </a:rPr>
                      </a:br>
                      <a:r>
                        <a:rPr lang="de-DE" sz="1200" b="0" dirty="0">
                          <a:latin typeface="Arial" panose="020B0604020202020204" pitchFamily="34" charset="0"/>
                          <a:cs typeface="Arial" panose="020B0604020202020204" pitchFamily="34" charset="0"/>
                        </a:rPr>
                        <a:t>                                                                                                                                                         Russland erzeugen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Mentalmap über die individuelle Raumwahrnehmung Russlands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hlinkClick r:id="rId2" action="ppaction://hlinkfile"/>
                        </a:rPr>
                        <a:t>Räumliche Dimensionen</a:t>
                      </a:r>
                      <a:r>
                        <a:rPr lang="de-DE" sz="1200" b="0" dirty="0">
                          <a:latin typeface="Arial" panose="020B0604020202020204" pitchFamily="34" charset="0"/>
                          <a:cs typeface="Arial" panose="020B0604020202020204" pitchFamily="34" charset="0"/>
                        </a:rPr>
                        <a:t> – </a:t>
                      </a:r>
                      <a:r>
                        <a:rPr lang="de-DE" sz="1200" b="0" dirty="0">
                          <a:latin typeface="Arial" panose="020B0604020202020204" pitchFamily="34" charset="0"/>
                          <a:cs typeface="Arial" panose="020B0604020202020204" pitchFamily="34" charset="0"/>
                          <a:hlinkClick r:id="rId3" action="ppaction://hlinkfile"/>
                        </a:rPr>
                        <a:t>EWB</a:t>
                      </a:r>
                      <a:r>
                        <a:rPr lang="de-DE" sz="1200" b="0" dirty="0">
                          <a:latin typeface="Arial" panose="020B0604020202020204" pitchFamily="34" charset="0"/>
                          <a:cs typeface="Arial" panose="020B0604020202020204" pitchFamily="34" charset="0"/>
                        </a:rPr>
                        <a:t> , Vielfalt des Landes (Fläche, Nachbarn, Zeitzonen, Ausdehnung, Rekorde, Schrift)</a:t>
                      </a:r>
                    </a:p>
                  </a:txBody>
                  <a:tcPr/>
                </a:tc>
                <a:tc rowSpan="4">
                  <a:txBody>
                    <a:bodyPr/>
                    <a:lstStyle/>
                    <a:p>
                      <a:pPr algn="l">
                        <a:buFont typeface="Symbol" pitchFamily="18" charset="2"/>
                        <a:buNone/>
                      </a:pPr>
                      <a:r>
                        <a:rPr lang="de-DE" sz="1200" kern="1200" baseline="0" dirty="0">
                          <a:solidFill>
                            <a:srgbClr val="00B050"/>
                          </a:solidFill>
                          <a:latin typeface="Arial" pitchFamily="34" charset="0"/>
                          <a:ea typeface="+mn-ea"/>
                          <a:cs typeface="Arial" pitchFamily="34" charset="0"/>
                        </a:rPr>
                        <a:t>… die Raumwahrnehmung von Russland mithilfe einer Mentalmap </a:t>
                      </a:r>
                      <a:r>
                        <a:rPr lang="de-DE" sz="1200" u="sng" kern="1200" baseline="0" dirty="0">
                          <a:solidFill>
                            <a:srgbClr val="00B050"/>
                          </a:solidFill>
                          <a:latin typeface="Arial" pitchFamily="34" charset="0"/>
                          <a:ea typeface="+mn-ea"/>
                          <a:cs typeface="Arial" pitchFamily="34" charset="0"/>
                        </a:rPr>
                        <a:t>darstellen</a:t>
                      </a:r>
                      <a:r>
                        <a:rPr lang="de-DE" sz="1200" kern="1200" baseline="0" dirty="0">
                          <a:solidFill>
                            <a:srgbClr val="00B050"/>
                          </a:solidFill>
                          <a:latin typeface="Arial" pitchFamily="34" charset="0"/>
                          <a:ea typeface="+mn-ea"/>
                          <a:cs typeface="Arial" pitchFamily="34" charset="0"/>
                        </a:rPr>
                        <a:t> und über die Subjektivität </a:t>
                      </a:r>
                      <a:r>
                        <a:rPr lang="de-DE" sz="1200" u="sng" kern="1200" baseline="0" dirty="0">
                          <a:solidFill>
                            <a:srgbClr val="00B050"/>
                          </a:solidFill>
                          <a:latin typeface="Arial" pitchFamily="34" charset="0"/>
                          <a:ea typeface="+mn-ea"/>
                          <a:cs typeface="Arial" pitchFamily="34" charset="0"/>
                        </a:rPr>
                        <a:t>reflektieren</a:t>
                      </a: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kern="1200" baseline="0" dirty="0">
                          <a:solidFill>
                            <a:srgbClr val="00B050"/>
                          </a:solidFill>
                          <a:latin typeface="Arial" pitchFamily="34" charset="0"/>
                          <a:ea typeface="+mn-ea"/>
                          <a:cs typeface="Arial" pitchFamily="34" charset="0"/>
                        </a:rPr>
                        <a:t>… Russland in räumliche Orientierungs-raster und Ordnungssysteme </a:t>
                      </a:r>
                      <a:r>
                        <a:rPr lang="de-DE" sz="1200" u="sng" kern="1200" baseline="0" dirty="0">
                          <a:solidFill>
                            <a:srgbClr val="00B050"/>
                          </a:solidFill>
                          <a:latin typeface="Arial" pitchFamily="34" charset="0"/>
                          <a:ea typeface="+mn-ea"/>
                          <a:cs typeface="Arial" pitchFamily="34" charset="0"/>
                        </a:rPr>
                        <a:t>einordnen</a:t>
                      </a:r>
                      <a:r>
                        <a:rPr lang="de-DE" sz="1200" kern="1200" baseline="0" dirty="0">
                          <a:solidFill>
                            <a:srgbClr val="00B050"/>
                          </a:solidFill>
                          <a:latin typeface="Arial" pitchFamily="34" charset="0"/>
                          <a:ea typeface="+mn-ea"/>
                          <a:cs typeface="Arial" pitchFamily="34" charset="0"/>
                        </a:rPr>
                        <a:t>, dabei Klimadiagramme </a:t>
                      </a:r>
                      <a:r>
                        <a:rPr lang="de-DE" sz="1200" kern="1200" baseline="0" dirty="0" err="1">
                          <a:solidFill>
                            <a:srgbClr val="00B050"/>
                          </a:solidFill>
                          <a:latin typeface="Arial" pitchFamily="34" charset="0"/>
                          <a:ea typeface="+mn-ea"/>
                          <a:cs typeface="Arial" pitchFamily="34" charset="0"/>
                        </a:rPr>
                        <a:t>vgld</a:t>
                      </a:r>
                      <a:r>
                        <a:rPr lang="de-DE" sz="1200" kern="1200" baseline="0" dirty="0">
                          <a:solidFill>
                            <a:srgbClr val="00B050"/>
                          </a:solidFill>
                          <a:latin typeface="Arial" pitchFamily="34" charset="0"/>
                          <a:ea typeface="+mn-ea"/>
                          <a:cs typeface="Arial" pitchFamily="34" charset="0"/>
                        </a:rPr>
                        <a:t>. </a:t>
                      </a:r>
                      <a:r>
                        <a:rPr lang="de-DE" sz="1200" u="sng" kern="1200" baseline="0" dirty="0">
                          <a:solidFill>
                            <a:srgbClr val="00B050"/>
                          </a:solidFill>
                          <a:latin typeface="Arial" pitchFamily="34" charset="0"/>
                          <a:ea typeface="+mn-ea"/>
                          <a:cs typeface="Arial" pitchFamily="34" charset="0"/>
                        </a:rPr>
                        <a:t>auswerten</a:t>
                      </a:r>
                    </a:p>
                    <a:p>
                      <a:pPr algn="l">
                        <a:buFont typeface="Symbol" pitchFamily="18" charset="2"/>
                        <a:buNone/>
                      </a:pPr>
                      <a:br>
                        <a:rPr lang="de-DE" sz="1200" kern="1200" baseline="0" dirty="0">
                          <a:solidFill>
                            <a:srgbClr val="00B050"/>
                          </a:solidFill>
                          <a:latin typeface="Arial" pitchFamily="34" charset="0"/>
                          <a:ea typeface="+mn-ea"/>
                          <a:cs typeface="Arial" pitchFamily="34" charset="0"/>
                        </a:rPr>
                      </a:br>
                      <a:r>
                        <a:rPr lang="de-DE" sz="1200" kern="1200" baseline="0" dirty="0">
                          <a:solidFill>
                            <a:srgbClr val="00B050"/>
                          </a:solidFill>
                          <a:latin typeface="Arial" pitchFamily="34" charset="0"/>
                          <a:ea typeface="+mn-ea"/>
                          <a:cs typeface="Arial" pitchFamily="34" charset="0"/>
                        </a:rPr>
                        <a:t>… MUB bei der Ressourcennutzung in der subpolaren und gemäßigten Klimazone </a:t>
                      </a:r>
                      <a:r>
                        <a:rPr lang="de-DE" sz="1200" u="sng" kern="1200" baseline="0" dirty="0">
                          <a:solidFill>
                            <a:srgbClr val="00B050"/>
                          </a:solidFill>
                          <a:latin typeface="Arial" pitchFamily="34" charset="0"/>
                          <a:ea typeface="+mn-ea"/>
                          <a:cs typeface="Arial" pitchFamily="34" charset="0"/>
                        </a:rPr>
                        <a:t>analysieren</a:t>
                      </a:r>
                      <a:r>
                        <a:rPr lang="de-DE" sz="1200" kern="1200" baseline="0" dirty="0">
                          <a:solidFill>
                            <a:srgbClr val="00B050"/>
                          </a:solidFill>
                          <a:latin typeface="Arial" pitchFamily="34" charset="0"/>
                          <a:ea typeface="+mn-ea"/>
                          <a:cs typeface="Arial" pitchFamily="34" charset="0"/>
                        </a:rPr>
                        <a:t> und </a:t>
                      </a:r>
                      <a:r>
                        <a:rPr lang="de-DE" sz="1200" u="sng" kern="1200" baseline="0" dirty="0">
                          <a:solidFill>
                            <a:srgbClr val="00B050"/>
                          </a:solidFill>
                          <a:latin typeface="Arial" pitchFamily="34" charset="0"/>
                          <a:ea typeface="+mn-ea"/>
                          <a:cs typeface="Arial" pitchFamily="34" charset="0"/>
                        </a:rPr>
                        <a:t>erläutern</a:t>
                      </a:r>
                    </a:p>
                    <a:p>
                      <a:pPr algn="l">
                        <a:buFont typeface="Symbol" pitchFamily="18" charset="2"/>
                        <a:buNone/>
                      </a:pPr>
                      <a:r>
                        <a:rPr lang="de-DE" sz="1200" kern="1200" baseline="0" dirty="0">
                          <a:solidFill>
                            <a:srgbClr val="00B050"/>
                          </a:solidFill>
                          <a:latin typeface="Arial" pitchFamily="34" charset="0"/>
                          <a:ea typeface="+mn-ea"/>
                          <a:cs typeface="Arial" pitchFamily="34" charset="0"/>
                        </a:rPr>
                        <a:t>… Eingriffe des Menschen in Räume unter dem Aspekt der nachhaltigen Entwicklung </a:t>
                      </a:r>
                      <a:r>
                        <a:rPr lang="de-DE" sz="1200" u="sng" kern="1200" baseline="0" dirty="0">
                          <a:solidFill>
                            <a:srgbClr val="00B050"/>
                          </a:solidFill>
                          <a:latin typeface="Arial" pitchFamily="34" charset="0"/>
                          <a:ea typeface="+mn-ea"/>
                          <a:cs typeface="Arial" pitchFamily="34" charset="0"/>
                        </a:rPr>
                        <a:t>bewerten</a:t>
                      </a:r>
                    </a:p>
                    <a:p>
                      <a:pPr algn="l">
                        <a:buFont typeface="Symbol" pitchFamily="18" charset="2"/>
                        <a:buNone/>
                      </a:pPr>
                      <a:r>
                        <a:rPr lang="de-DE" sz="1200" kern="1200" baseline="0" dirty="0">
                          <a:solidFill>
                            <a:srgbClr val="00B050"/>
                          </a:solidFill>
                          <a:latin typeface="Arial" pitchFamily="34" charset="0"/>
                          <a:ea typeface="+mn-ea"/>
                          <a:cs typeface="Arial" pitchFamily="34" charset="0"/>
                        </a:rPr>
                        <a:t>… eine Argumentation zu </a:t>
                      </a:r>
                      <a:r>
                        <a:rPr lang="de-DE" sz="1200" kern="1200" baseline="0" dirty="0" err="1">
                          <a:solidFill>
                            <a:srgbClr val="00B050"/>
                          </a:solidFill>
                          <a:latin typeface="Arial" pitchFamily="34" charset="0"/>
                          <a:ea typeface="+mn-ea"/>
                          <a:cs typeface="Arial" pitchFamily="34" charset="0"/>
                        </a:rPr>
                        <a:t>Nutzungsan</a:t>
                      </a:r>
                      <a:r>
                        <a:rPr lang="de-DE" sz="1200" kern="1200" baseline="0" dirty="0">
                          <a:solidFill>
                            <a:srgbClr val="00B050"/>
                          </a:solidFill>
                          <a:latin typeface="Arial" pitchFamily="34" charset="0"/>
                          <a:ea typeface="+mn-ea"/>
                          <a:cs typeface="Arial" pitchFamily="34" charset="0"/>
                        </a:rPr>
                        <a:t>-sprüchen und daraus resultierenden Interessenkonflikten sachlogisch </a:t>
                      </a:r>
                      <a:r>
                        <a:rPr lang="de-DE" sz="1200" u="sng" kern="1200" baseline="0" dirty="0">
                          <a:solidFill>
                            <a:srgbClr val="00B050"/>
                          </a:solidFill>
                          <a:latin typeface="Arial" pitchFamily="34" charset="0"/>
                          <a:ea typeface="+mn-ea"/>
                          <a:cs typeface="Arial" pitchFamily="34" charset="0"/>
                        </a:rPr>
                        <a:t>gliedern</a:t>
                      </a:r>
                    </a:p>
                    <a:p>
                      <a:pPr algn="l">
                        <a:buFont typeface="Symbol" pitchFamily="18" charset="2"/>
                        <a:buNone/>
                      </a:pPr>
                      <a:r>
                        <a:rPr lang="de-DE" sz="1200" kern="1200" baseline="0" dirty="0">
                          <a:solidFill>
                            <a:srgbClr val="00B050"/>
                          </a:solidFill>
                          <a:latin typeface="Arial" pitchFamily="34" charset="0"/>
                          <a:ea typeface="+mn-ea"/>
                          <a:cs typeface="Arial" pitchFamily="34" charset="0"/>
                        </a:rPr>
                        <a:t>… Wechselbeziehungen zwischen Geo-faktoren grafisch </a:t>
                      </a:r>
                      <a:r>
                        <a:rPr lang="de-DE" sz="1200" u="sng" kern="1200" baseline="0" dirty="0">
                          <a:solidFill>
                            <a:srgbClr val="00B050"/>
                          </a:solidFill>
                          <a:latin typeface="Arial" pitchFamily="34" charset="0"/>
                          <a:ea typeface="+mn-ea"/>
                          <a:cs typeface="Arial" pitchFamily="34" charset="0"/>
                        </a:rPr>
                        <a:t>darstellen</a:t>
                      </a:r>
                      <a:r>
                        <a:rPr lang="de-DE" sz="1200" kern="1200" baseline="0" dirty="0">
                          <a:solidFill>
                            <a:srgbClr val="00B050"/>
                          </a:solidFill>
                          <a:latin typeface="Arial" pitchFamily="34" charset="0"/>
                          <a:ea typeface="+mn-ea"/>
                          <a:cs typeface="Arial" pitchFamily="34" charset="0"/>
                        </a:rPr>
                        <a:t> und </a:t>
                      </a:r>
                      <a:r>
                        <a:rPr lang="de-DE" sz="1200" u="sng" kern="1200" baseline="0" dirty="0">
                          <a:solidFill>
                            <a:srgbClr val="00B050"/>
                          </a:solidFill>
                          <a:latin typeface="Arial" pitchFamily="34" charset="0"/>
                          <a:ea typeface="+mn-ea"/>
                          <a:cs typeface="Arial" pitchFamily="34" charset="0"/>
                        </a:rPr>
                        <a:t>erklären</a:t>
                      </a:r>
                    </a:p>
                  </a:txBody>
                  <a:tcPr>
                    <a:solidFill>
                      <a:schemeClr val="bg1"/>
                    </a:solidFill>
                  </a:tcPr>
                </a:tc>
                <a:extLst>
                  <a:ext uri="{0D108BD9-81ED-4DB2-BD59-A6C34878D82A}">
                    <a16:rowId xmlns:a16="http://schemas.microsoft.com/office/drawing/2014/main" val="10000"/>
                  </a:ext>
                </a:extLst>
              </a:tr>
              <a:tr h="536062">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3.2.</a:t>
                      </a:r>
                      <a:endParaRPr lang="de-DE" sz="1400" b="1" dirty="0">
                        <a:solidFill>
                          <a:schemeClr val="accent6">
                            <a:lumMod val="75000"/>
                          </a:schemeClr>
                        </a:solidFill>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rgbClr val="70AD47">
                              <a:lumMod val="75000"/>
                            </a:srgbClr>
                          </a:solidFill>
                          <a:effectLst/>
                          <a:highlight>
                            <a:srgbClr val="FFFF00"/>
                          </a:highlight>
                          <a:uLnTx/>
                          <a:uFillTx/>
                          <a:latin typeface="Arial" pitchFamily="34" charset="0"/>
                          <a:ea typeface="Times New Roman" pitchFamily="18" charset="0"/>
                          <a:cs typeface="Arial" pitchFamily="34" charset="0"/>
                        </a:rPr>
                        <a:t>1 DS</a:t>
                      </a:r>
                      <a:endParaRPr lang="de-DE" sz="1400" b="1" dirty="0">
                        <a:solidFill>
                          <a:schemeClr val="accent6">
                            <a:lumMod val="75000"/>
                          </a:schemeClr>
                        </a:solidFill>
                        <a:latin typeface="+mj-lt"/>
                      </a:endParaRPr>
                    </a:p>
                  </a:txBody>
                  <a:tcPr/>
                </a:tc>
                <a:tc>
                  <a:txBody>
                    <a:bodyPr/>
                    <a:lstStyle/>
                    <a:p>
                      <a:pPr marL="171450" indent="-171450">
                        <a:buFontTx/>
                        <a:buChar char="-"/>
                      </a:pPr>
                      <a:r>
                        <a:rPr lang="de-DE" sz="1200" b="0" dirty="0">
                          <a:latin typeface="Arial" panose="020B0604020202020204" pitchFamily="34" charset="0"/>
                          <a:cs typeface="Arial" panose="020B0604020202020204" pitchFamily="34" charset="0"/>
                        </a:rPr>
                        <a:t>Abfolge der Vegetationszonen von Nord nach Süd, Zusammenhang Klima-Vegetation, Klimadiagramme </a:t>
                      </a:r>
                    </a:p>
                    <a:p>
                      <a:pPr marL="171450" indent="-171450">
                        <a:buFontTx/>
                        <a:buChar char="-"/>
                      </a:pPr>
                      <a:r>
                        <a:rPr lang="de-DE" sz="1200" b="0" dirty="0">
                          <a:latin typeface="Arial" panose="020B0604020202020204" pitchFamily="34" charset="0"/>
                          <a:cs typeface="Arial" panose="020B0604020202020204" pitchFamily="34" charset="0"/>
                        </a:rPr>
                        <a:t>Bevölkerungsverteilung, </a:t>
                      </a:r>
                      <a:r>
                        <a:rPr lang="de-DE" sz="1200" b="1" dirty="0">
                          <a:latin typeface="Arial" panose="020B0604020202020204" pitchFamily="34" charset="0"/>
                          <a:cs typeface="Arial" panose="020B0604020202020204" pitchFamily="34" charset="0"/>
                        </a:rPr>
                        <a:t>infrastruktur</a:t>
                      </a:r>
                      <a:r>
                        <a:rPr lang="de-DE" sz="1200" b="0" dirty="0">
                          <a:latin typeface="Arial" panose="020B0604020202020204" pitchFamily="34" charset="0"/>
                          <a:cs typeface="Arial" panose="020B0604020202020204" pitchFamily="34" charset="0"/>
                        </a:rPr>
                        <a:t>elle Erschließung (Transsibirische Eisenbahn im SV)</a:t>
                      </a:r>
                    </a:p>
                  </a:txBody>
                  <a:tcPr/>
                </a:tc>
                <a:tc vMerge="1">
                  <a:txBody>
                    <a:bodyPr/>
                    <a:lstStyle/>
                    <a:p>
                      <a:endParaRPr lang="de-DE" sz="1200" b="1" dirty="0"/>
                    </a:p>
                  </a:txBody>
                  <a:tcPr/>
                </a:tc>
                <a:extLst>
                  <a:ext uri="{0D108BD9-81ED-4DB2-BD59-A6C34878D82A}">
                    <a16:rowId xmlns:a16="http://schemas.microsoft.com/office/drawing/2014/main" val="10001"/>
                  </a:ext>
                </a:extLst>
              </a:tr>
              <a:tr h="2085535">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3.3.</a:t>
                      </a:r>
                    </a:p>
                    <a:p>
                      <a:pPr algn="ctr"/>
                      <a:r>
                        <a:rPr lang="de-DE" sz="1200" b="1" dirty="0">
                          <a:solidFill>
                            <a:schemeClr val="accent6">
                              <a:lumMod val="75000"/>
                            </a:schemeClr>
                          </a:solidFill>
                          <a:highlight>
                            <a:srgbClr val="FFFF00"/>
                          </a:highlight>
                          <a:latin typeface="Arial" pitchFamily="34" charset="0"/>
                          <a:ea typeface="Times New Roman" pitchFamily="18" charset="0"/>
                          <a:cs typeface="Arial" pitchFamily="34" charset="0"/>
                        </a:rPr>
                        <a:t>4 DS</a:t>
                      </a:r>
                    </a:p>
                    <a:p>
                      <a:pPr algn="ctr"/>
                      <a:endParaRPr lang="de-DE" sz="1400" b="1" dirty="0">
                        <a:solidFill>
                          <a:schemeClr val="accent6">
                            <a:lumMod val="75000"/>
                          </a:schemeClr>
                        </a:solidFill>
                        <a:latin typeface="+mj-lt"/>
                      </a:endParaRPr>
                    </a:p>
                  </a:txBody>
                  <a:tcPr>
                    <a:lnB w="12700" cap="flat" cmpd="sng" algn="ctr">
                      <a:solidFill>
                        <a:schemeClr val="tx1"/>
                      </a:solidFill>
                      <a:prstDash val="solid"/>
                      <a:round/>
                      <a:headEnd type="none" w="med" len="med"/>
                      <a:tailEnd type="none" w="med" len="med"/>
                    </a:lnB>
                  </a:tcPr>
                </a:tc>
                <a:tc>
                  <a:txBody>
                    <a:bodyPr/>
                    <a:lstStyle/>
                    <a:p>
                      <a:r>
                        <a:rPr lang="de-DE" sz="1200" b="0" u="sng" dirty="0">
                          <a:latin typeface="Arial" panose="020B0604020202020204" pitchFamily="34" charset="0"/>
                          <a:cs typeface="Arial" panose="020B0604020202020204" pitchFamily="34" charset="0"/>
                        </a:rPr>
                        <a:t>Die subpolare Klimazone Russlands am Nordpolarmeer</a:t>
                      </a:r>
                    </a:p>
                    <a:p>
                      <a:pPr marL="171450" indent="-171450">
                        <a:buFontTx/>
                        <a:buChar char="-"/>
                      </a:pPr>
                      <a:r>
                        <a:rPr lang="de-DE" sz="1200" b="0" dirty="0">
                          <a:latin typeface="Arial" panose="020B0604020202020204" pitchFamily="34" charset="0"/>
                          <a:cs typeface="Arial" panose="020B0604020202020204" pitchFamily="34" charset="0"/>
                        </a:rPr>
                        <a:t>Räumliche Orientierung, Klimamerkmale, Gunst und Ungunst für das Leben und Wirtschaften</a:t>
                      </a:r>
                    </a:p>
                    <a:p>
                      <a:pPr marL="171450" indent="-171450">
                        <a:buFontTx/>
                        <a:buChar char="-"/>
                      </a:pPr>
                      <a:r>
                        <a:rPr lang="de-DE" sz="1200" b="0" dirty="0">
                          <a:latin typeface="Arial" panose="020B0604020202020204" pitchFamily="34" charset="0"/>
                          <a:cs typeface="Arial" panose="020B0604020202020204" pitchFamily="34" charset="0"/>
                        </a:rPr>
                        <a:t>Wechselbeziehungen zwischen Klima, Wasser, Boden, Vegetation und dem Leben der Menschen grafisch darstellen</a:t>
                      </a:r>
                    </a:p>
                    <a:p>
                      <a:pPr marL="171450" indent="-171450">
                        <a:buFontTx/>
                        <a:buChar char="-"/>
                      </a:pPr>
                      <a:r>
                        <a:rPr lang="de-DE" sz="1200" b="0" dirty="0">
                          <a:latin typeface="Arial" panose="020B0604020202020204" pitchFamily="34" charset="0"/>
                          <a:cs typeface="Arial" panose="020B0604020202020204" pitchFamily="34" charset="0"/>
                        </a:rPr>
                        <a:t>Mensch-Umwelt-Probleme bei der </a:t>
                      </a:r>
                      <a:r>
                        <a:rPr lang="de-DE" sz="1200" b="1" dirty="0">
                          <a:latin typeface="Arial" panose="020B0604020202020204" pitchFamily="34" charset="0"/>
                          <a:cs typeface="Arial" panose="020B0604020202020204" pitchFamily="34" charset="0"/>
                        </a:rPr>
                        <a:t>Ressource</a:t>
                      </a:r>
                      <a:r>
                        <a:rPr lang="de-DE" sz="1200" b="0" dirty="0">
                          <a:latin typeface="Arial" panose="020B0604020202020204" pitchFamily="34" charset="0"/>
                          <a:cs typeface="Arial" panose="020B0604020202020204" pitchFamily="34" charset="0"/>
                        </a:rPr>
                        <a:t>nerschließung der subpolaren Zone (Murmansk auf HI Kola, </a:t>
                      </a:r>
                      <a:r>
                        <a:rPr lang="de-DE" sz="1200" b="0" dirty="0" err="1">
                          <a:latin typeface="Arial" panose="020B0604020202020204" pitchFamily="34" charset="0"/>
                          <a:cs typeface="Arial" panose="020B0604020202020204" pitchFamily="34" charset="0"/>
                        </a:rPr>
                        <a:t>Urengoi</a:t>
                      </a:r>
                      <a:r>
                        <a:rPr lang="de-DE" sz="1200" b="0" dirty="0">
                          <a:latin typeface="Arial" panose="020B0604020202020204" pitchFamily="34" charset="0"/>
                          <a:cs typeface="Arial" panose="020B0604020202020204" pitchFamily="34" charset="0"/>
                        </a:rPr>
                        <a:t> in Nordsibirien oder Norilsk nördlich des NPK) , Bewertung der </a:t>
                      </a:r>
                      <a:r>
                        <a:rPr lang="de-DE" sz="1200" b="1" dirty="0">
                          <a:latin typeface="Arial" panose="020B0604020202020204" pitchFamily="34" charset="0"/>
                          <a:cs typeface="Arial" panose="020B0604020202020204" pitchFamily="34" charset="0"/>
                        </a:rPr>
                        <a:t>Nachhaltigkeit</a:t>
                      </a:r>
                      <a:r>
                        <a:rPr lang="de-DE" sz="1200" b="0" dirty="0">
                          <a:latin typeface="Arial" panose="020B0604020202020204" pitchFamily="34" charset="0"/>
                          <a:cs typeface="Arial" panose="020B0604020202020204" pitchFamily="34" charset="0"/>
                        </a:rPr>
                        <a:t> der Eingriffe, </a:t>
                      </a:r>
                      <a:r>
                        <a:rPr lang="de-DE" sz="1200" b="0" dirty="0">
                          <a:latin typeface="Arial" panose="020B0604020202020204" pitchFamily="34" charset="0"/>
                          <a:cs typeface="Arial" panose="020B0604020202020204" pitchFamily="34" charset="0"/>
                          <a:hlinkClick r:id="rId4" action="ppaction://hlinkfile"/>
                        </a:rPr>
                        <a:t>AB</a:t>
                      </a:r>
                      <a:r>
                        <a:rPr lang="de-DE" sz="1200" b="0" dirty="0">
                          <a:latin typeface="Arial" panose="020B0604020202020204" pitchFamily="34" charset="0"/>
                          <a:cs typeface="Arial" panose="020B0604020202020204" pitchFamily="34" charset="0"/>
                        </a:rPr>
                        <a:t> Nachhaltigkeit</a:t>
                      </a:r>
                    </a:p>
                    <a:p>
                      <a:pPr marL="171450" indent="-171450">
                        <a:buFontTx/>
                        <a:buChar char="-"/>
                      </a:pPr>
                      <a:endParaRPr lang="de-DE" sz="1200" b="0" dirty="0">
                        <a:latin typeface="Arial" panose="020B0604020202020204" pitchFamily="34" charset="0"/>
                        <a:cs typeface="Arial" panose="020B0604020202020204" pitchFamily="34" charset="0"/>
                      </a:endParaRPr>
                    </a:p>
                    <a:p>
                      <a:pPr marL="0" indent="0">
                        <a:buFontTx/>
                        <a:buNone/>
                      </a:pPr>
                      <a:r>
                        <a:rPr lang="de-DE" sz="1200" b="0" u="sng" dirty="0">
                          <a:latin typeface="Arial" panose="020B0604020202020204" pitchFamily="34" charset="0"/>
                          <a:cs typeface="Arial" panose="020B0604020202020204" pitchFamily="34" charset="0"/>
                        </a:rPr>
                        <a:t>Die gemäßigte Klimazone Russlands unter dem Einfluss zunehmender Kontinentalität</a:t>
                      </a:r>
                    </a:p>
                    <a:p>
                      <a:pPr marL="171450" indent="-171450">
                        <a:buFontTx/>
                        <a:buChar char="-"/>
                      </a:pPr>
                      <a:r>
                        <a:rPr lang="de-DE" sz="1200" b="0" dirty="0">
                          <a:latin typeface="Arial" panose="020B0604020202020204" pitchFamily="34" charset="0"/>
                          <a:cs typeface="Arial" panose="020B0604020202020204" pitchFamily="34" charset="0"/>
                        </a:rPr>
                        <a:t>Zusammenhang Klima, Vegetation, Boden und Leben der Menschen auch unter dem Einfluss von Kälte und </a:t>
                      </a:r>
                      <a:r>
                        <a:rPr lang="de-DE" sz="1200" b="1" dirty="0">
                          <a:latin typeface="Arial" panose="020B0604020202020204" pitchFamily="34" charset="0"/>
                          <a:cs typeface="Arial" panose="020B0604020202020204" pitchFamily="34" charset="0"/>
                        </a:rPr>
                        <a:t>Dauerfrostboden</a:t>
                      </a:r>
                    </a:p>
                    <a:p>
                      <a:pPr marL="171450" indent="-171450">
                        <a:buFontTx/>
                        <a:buChar char="-"/>
                      </a:pPr>
                      <a:r>
                        <a:rPr lang="de-DE" sz="1200" b="0" dirty="0">
                          <a:latin typeface="Arial" panose="020B0604020202020204" pitchFamily="34" charset="0"/>
                          <a:cs typeface="Arial" panose="020B0604020202020204" pitchFamily="34" charset="0"/>
                        </a:rPr>
                        <a:t>Sibirien – Schatzkammer Russlands (Bedeutung Sibiriens weltweit: Stichwort </a:t>
                      </a:r>
                      <a:r>
                        <a:rPr lang="de-DE" sz="1200" b="0" dirty="0">
                          <a:latin typeface="Arial" panose="020B0604020202020204" pitchFamily="34" charset="0"/>
                          <a:cs typeface="Arial" panose="020B0604020202020204" pitchFamily="34" charset="0"/>
                          <a:hlinkClick r:id="rId5"/>
                        </a:rPr>
                        <a:t>Waldbrände</a:t>
                      </a:r>
                      <a:r>
                        <a:rPr lang="de-DE" sz="1200" b="0" dirty="0">
                          <a:latin typeface="Arial" panose="020B0604020202020204" pitchFamily="34" charset="0"/>
                          <a:cs typeface="Arial" panose="020B0604020202020204" pitchFamily="34" charset="0"/>
                        </a:rPr>
                        <a:t>, Nutzungsansprüche und Konflikte bei der Ressourcennutzung)</a:t>
                      </a:r>
                    </a:p>
                    <a:p>
                      <a:pPr marL="0" indent="0">
                        <a:buFontTx/>
                        <a:buNone/>
                      </a:pPr>
                      <a:endParaRPr lang="de-DE" sz="1200" b="0" dirty="0">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de-DE" sz="1200" b="1" dirty="0"/>
                    </a:p>
                  </a:txBody>
                  <a:tcPr/>
                </a:tc>
                <a:extLst>
                  <a:ext uri="{0D108BD9-81ED-4DB2-BD59-A6C34878D82A}">
                    <a16:rowId xmlns:a16="http://schemas.microsoft.com/office/drawing/2014/main" val="10002"/>
                  </a:ext>
                </a:extLst>
              </a:tr>
              <a:tr h="0">
                <a:tc>
                  <a:txBody>
                    <a:bodyPr/>
                    <a:lstStyle/>
                    <a:p>
                      <a:pPr algn="ctr"/>
                      <a:r>
                        <a:rPr lang="de-DE" sz="1400" b="1" dirty="0">
                          <a:solidFill>
                            <a:schemeClr val="accent6">
                              <a:lumMod val="75000"/>
                            </a:schemeClr>
                          </a:solidFill>
                          <a:latin typeface="Arial" panose="020B0604020202020204" pitchFamily="34" charset="0"/>
                          <a:cs typeface="Arial" panose="020B0604020202020204" pitchFamily="34" charset="0"/>
                        </a:rPr>
                        <a:t>3.4.</a:t>
                      </a:r>
                    </a:p>
                    <a:p>
                      <a:pPr algn="ctr"/>
                      <a:r>
                        <a:rPr lang="de-DE" sz="1200" b="1" dirty="0">
                          <a:solidFill>
                            <a:schemeClr val="accent6">
                              <a:lumMod val="75000"/>
                            </a:schemeClr>
                          </a:solidFill>
                          <a:highlight>
                            <a:srgbClr val="FFFF00"/>
                          </a:highlight>
                          <a:latin typeface="Arial" panose="020B0604020202020204" pitchFamily="34" charset="0"/>
                          <a:cs typeface="Arial" panose="020B0604020202020204" pitchFamily="34" charset="0"/>
                        </a:rPr>
                        <a:t>1 DS </a:t>
                      </a:r>
                    </a:p>
                  </a:txBody>
                  <a:tcPr>
                    <a:lnT w="12700" cap="flat" cmpd="sng" algn="ctr">
                      <a:solidFill>
                        <a:schemeClr val="tx1"/>
                      </a:solidFill>
                      <a:prstDash val="solid"/>
                      <a:round/>
                      <a:headEnd type="none" w="med" len="med"/>
                      <a:tailEnd type="none" w="med" len="med"/>
                    </a:lnT>
                  </a:tcPr>
                </a:tc>
                <a:tc>
                  <a:txBody>
                    <a:bodyPr/>
                    <a:lstStyle/>
                    <a:p>
                      <a:pPr marL="171450" indent="-171450">
                        <a:buFontTx/>
                        <a:buChar char="-"/>
                      </a:pPr>
                      <a:r>
                        <a:rPr lang="de-DE" sz="1200" b="0" dirty="0">
                          <a:latin typeface="Arial" panose="020B0604020202020204" pitchFamily="34" charset="0"/>
                          <a:cs typeface="Arial" panose="020B0604020202020204" pitchFamily="34" charset="0"/>
                        </a:rPr>
                        <a:t>Mentalmap nach Behandlung Russlands über die persönliche Wahrnehmung des geografischen Raumes </a:t>
                      </a:r>
                    </a:p>
                    <a:p>
                      <a:pPr marL="0" indent="0">
                        <a:buFontTx/>
                        <a:buNone/>
                      </a:pPr>
                      <a:r>
                        <a:rPr lang="de-DE" sz="1200" b="0" dirty="0">
                          <a:latin typeface="Arial" panose="020B0604020202020204" pitchFamily="34" charset="0"/>
                          <a:cs typeface="Arial" panose="020B0604020202020204" pitchFamily="34" charset="0"/>
                        </a:rPr>
                        <a:t>    </a:t>
                      </a:r>
                    </a:p>
                  </a:txBody>
                  <a:tcPr>
                    <a:lnT w="12700" cap="flat" cmpd="sng" algn="ctr">
                      <a:solidFill>
                        <a:schemeClr val="tx1"/>
                      </a:solidFill>
                      <a:prstDash val="solid"/>
                      <a:round/>
                      <a:headEnd type="none" w="med" len="med"/>
                      <a:tailEnd type="none" w="med" len="med"/>
                    </a:lnT>
                  </a:tcPr>
                </a:tc>
                <a:tc vMerge="1">
                  <a:txBody>
                    <a:bodyPr/>
                    <a:lstStyle/>
                    <a:p>
                      <a:endParaRPr lang="de-DE"/>
                    </a:p>
                  </a:txBody>
                  <a:tcPr/>
                </a:tc>
                <a:extLst>
                  <a:ext uri="{0D108BD9-81ED-4DB2-BD59-A6C34878D82A}">
                    <a16:rowId xmlns:a16="http://schemas.microsoft.com/office/drawing/2014/main" val="223544570"/>
                  </a:ext>
                </a:extLst>
              </a:tr>
              <a:tr h="817205">
                <a:tc gridSpan="3">
                  <a:txBody>
                    <a:bodyPr/>
                    <a:lstStyle/>
                    <a:p>
                      <a:r>
                        <a:rPr lang="de-DE" sz="1200" b="0" u="sng" dirty="0"/>
                        <a:t>Fachbegriffe:</a:t>
                      </a:r>
                    </a:p>
                    <a:p>
                      <a:r>
                        <a:rPr lang="de-DE" sz="1200" b="1" dirty="0"/>
                        <a:t>Nachhaltigkeit</a:t>
                      </a:r>
                      <a:r>
                        <a:rPr lang="de-DE" sz="1200" b="0" dirty="0"/>
                        <a:t>: Deckung der menschlichen Bedürfnisse unter Beachtung von Ökonomie, Ökologie und Sozialem</a:t>
                      </a:r>
                    </a:p>
                    <a:p>
                      <a:r>
                        <a:rPr lang="de-DE" sz="1200" b="1" dirty="0"/>
                        <a:t>Ressource</a:t>
                      </a:r>
                      <a:r>
                        <a:rPr lang="de-DE" sz="1200" b="0" dirty="0"/>
                        <a:t>: Rohstoffe und Umweltgüter, die für die wirtschaftliche Tätigkeit des Menschen erforderlich sind</a:t>
                      </a:r>
                    </a:p>
                    <a:p>
                      <a:r>
                        <a:rPr lang="de-DE" sz="1200" b="1" dirty="0"/>
                        <a:t>Infrastruktur</a:t>
                      </a:r>
                      <a:r>
                        <a:rPr lang="de-DE" sz="1200" b="0" dirty="0"/>
                        <a:t>: Einrichtungen zur Entwicklung eines Raumes wie Verkehrswege, Wasser- und Stromleitungen, Entsorgungsanlagen</a:t>
                      </a:r>
                    </a:p>
                    <a:p>
                      <a:r>
                        <a:rPr lang="de-DE" sz="1200" b="1" dirty="0"/>
                        <a:t>Dauerfrostboden</a:t>
                      </a:r>
                      <a:r>
                        <a:rPr lang="de-DE" sz="1200" b="0" dirty="0"/>
                        <a:t>: ganzjährig bis in große Tiefen gefrorener Boden, der in Sommermonaten nur oberflächlich auftaut</a:t>
                      </a:r>
                    </a:p>
                  </a:txBody>
                  <a:tcPr/>
                </a:tc>
                <a:tc hMerge="1">
                  <a:txBody>
                    <a:bodyPr/>
                    <a:lstStyle/>
                    <a:p>
                      <a:endParaRPr lang="de-DE" sz="1200" b="1" dirty="0"/>
                    </a:p>
                  </a:txBody>
                  <a:tcPr/>
                </a:tc>
                <a:tc hMerge="1">
                  <a:txBody>
                    <a:bodyPr/>
                    <a:lstStyle/>
                    <a:p>
                      <a:endParaRPr lang="de-DE"/>
                    </a:p>
                  </a:txBody>
                  <a:tcPr/>
                </a:tc>
                <a:extLst>
                  <a:ext uri="{0D108BD9-81ED-4DB2-BD59-A6C34878D82A}">
                    <a16:rowId xmlns:a16="http://schemas.microsoft.com/office/drawing/2014/main" val="10003"/>
                  </a:ext>
                </a:extLst>
              </a:tr>
            </a:tbl>
          </a:graphicData>
        </a:graphic>
      </p:graphicFrame>
      <p:sp>
        <p:nvSpPr>
          <p:cNvPr id="4" name="Rechteck 3">
            <a:extLst>
              <a:ext uri="{FF2B5EF4-FFF2-40B4-BE49-F238E27FC236}">
                <a16:creationId xmlns:a16="http://schemas.microsoft.com/office/drawing/2014/main" id="{F2B42D64-F7DE-433B-8682-CF934F5DFEAF}"/>
              </a:ext>
            </a:extLst>
          </p:cNvPr>
          <p:cNvSpPr/>
          <p:nvPr/>
        </p:nvSpPr>
        <p:spPr>
          <a:xfrm>
            <a:off x="9004646" y="135703"/>
            <a:ext cx="2840854" cy="10006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a:t>Sachstrukturanalyse und Zuordnung der Kompetenzen</a:t>
            </a:r>
            <a:endParaRPr lang="de-DE" dirty="0"/>
          </a:p>
        </p:txBody>
      </p:sp>
      <p:sp>
        <p:nvSpPr>
          <p:cNvPr id="2" name="Geschweifte Klammer rechts 1">
            <a:extLst>
              <a:ext uri="{FF2B5EF4-FFF2-40B4-BE49-F238E27FC236}">
                <a16:creationId xmlns:a16="http://schemas.microsoft.com/office/drawing/2014/main" id="{1BC9DE03-3406-4C9C-B7B0-2D176925B592}"/>
              </a:ext>
            </a:extLst>
          </p:cNvPr>
          <p:cNvSpPr/>
          <p:nvPr/>
        </p:nvSpPr>
        <p:spPr>
          <a:xfrm>
            <a:off x="7256829" y="1318876"/>
            <a:ext cx="45719" cy="1015951"/>
          </a:xfrm>
          <a:prstGeom prst="rightBrace">
            <a:avLst/>
          </a:prstGeom>
          <a:ln w="12700"/>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ln w="0"/>
              <a:effectLst>
                <a:outerShdw blurRad="38100" dist="19050" dir="2700000" algn="tl" rotWithShape="0">
                  <a:schemeClr val="dk1">
                    <a:alpha val="40000"/>
                  </a:schemeClr>
                </a:outerShdw>
              </a:effectLst>
            </a:endParaRPr>
          </a:p>
        </p:txBody>
      </p:sp>
      <p:sp>
        <p:nvSpPr>
          <p:cNvPr id="3" name="Rechteck 2">
            <a:extLst>
              <a:ext uri="{FF2B5EF4-FFF2-40B4-BE49-F238E27FC236}">
                <a16:creationId xmlns:a16="http://schemas.microsoft.com/office/drawing/2014/main" id="{EAC8DF69-7C4E-48E8-A01B-255C5F96A90D}"/>
              </a:ext>
            </a:extLst>
          </p:cNvPr>
          <p:cNvSpPr/>
          <p:nvPr/>
        </p:nvSpPr>
        <p:spPr>
          <a:xfrm>
            <a:off x="10049522" y="5592932"/>
            <a:ext cx="1260629" cy="701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hlinkClick r:id="rId6" action="ppaction://hlinkfile">
                  <a:extLst>
                    <a:ext uri="{A12FA001-AC4F-418D-AE19-62706E023703}">
                      <ahyp:hlinkClr xmlns:ahyp="http://schemas.microsoft.com/office/drawing/2018/hyperlinkcolor" val="tx"/>
                    </a:ext>
                  </a:extLst>
                </a:hlinkClick>
              </a:rPr>
              <a:t>KA (45‘)</a:t>
            </a:r>
            <a:endParaRPr lang="de-DE" dirty="0">
              <a:solidFill>
                <a:schemeClr val="bg1"/>
              </a:solidFill>
            </a:endParaRPr>
          </a:p>
          <a:p>
            <a:pPr algn="ctr"/>
            <a:r>
              <a:rPr lang="de-DE" dirty="0">
                <a:solidFill>
                  <a:schemeClr val="bg1"/>
                </a:solidFill>
                <a:hlinkClick r:id="rId7" action="ppaction://hlinkfile">
                  <a:extLst>
                    <a:ext uri="{A12FA001-AC4F-418D-AE19-62706E023703}">
                      <ahyp:hlinkClr xmlns:ahyp="http://schemas.microsoft.com/office/drawing/2018/hyperlinkcolor" val="tx"/>
                    </a:ext>
                  </a:extLst>
                </a:hlinkClick>
              </a:rPr>
              <a:t>Material</a:t>
            </a:r>
            <a:endParaRPr lang="de-DE" dirty="0">
              <a:solidFill>
                <a:schemeClr val="bg1"/>
              </a:solidFill>
            </a:endParaRPr>
          </a:p>
        </p:txBody>
      </p:sp>
      <p:cxnSp>
        <p:nvCxnSpPr>
          <p:cNvPr id="9" name="Gerade Verbindung mit Pfeil 8">
            <a:extLst>
              <a:ext uri="{FF2B5EF4-FFF2-40B4-BE49-F238E27FC236}">
                <a16:creationId xmlns:a16="http://schemas.microsoft.com/office/drawing/2014/main" id="{DD103A05-07B6-4DA6-97C7-D189B022CB5D}"/>
              </a:ext>
            </a:extLst>
          </p:cNvPr>
          <p:cNvCxnSpPr>
            <a:cxnSpLocks/>
          </p:cNvCxnSpPr>
          <p:nvPr/>
        </p:nvCxnSpPr>
        <p:spPr>
          <a:xfrm>
            <a:off x="6476301" y="4244829"/>
            <a:ext cx="3466689" cy="164994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42509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46230" y="12"/>
            <a:ext cx="10176589" cy="1549697"/>
          </a:xfrm>
          <a:prstGeom prst="rect">
            <a:avLst/>
          </a:prstGeom>
          <a:noFill/>
          <a:ln w="9525">
            <a:noFill/>
            <a:miter lim="800000"/>
            <a:headEnd/>
            <a:tailEnd/>
          </a:ln>
          <a:effectLst/>
        </p:spPr>
        <p:txBody>
          <a:bodyPr vert="horz" wrap="square" lIns="899829" tIns="45720" rIns="899829" bIns="269790" numCol="1" anchor="ctr" anchorCtr="0" compatLnSpc="1">
            <a:prstTxWarp prst="textNoShape">
              <a:avLst/>
            </a:prstTxWarp>
            <a:spAutoFit/>
          </a:bodyPr>
          <a:lstStyle/>
          <a:p>
            <a:pPr eaLnBrk="0" fontAlgn="base" hangingPunct="0">
              <a:spcBef>
                <a:spcPct val="0"/>
              </a:spcBef>
              <a:spcAft>
                <a:spcPct val="0"/>
              </a:spcAft>
              <a:tabLst>
                <a:tab pos="227013" algn="l"/>
              </a:tabLst>
            </a:pPr>
            <a:endParaRPr lang="de-DE" sz="1400" b="1" dirty="0">
              <a:latin typeface="Arial" pitchFamily="34" charset="0"/>
              <a:ea typeface="Times New Roman" pitchFamily="18" charset="0"/>
              <a:cs typeface="Arial" pitchFamily="34" charset="0"/>
            </a:endParaRPr>
          </a:p>
          <a:p>
            <a:pPr eaLnBrk="0" fontAlgn="base" hangingPunct="0">
              <a:spcBef>
                <a:spcPct val="0"/>
              </a:spcBef>
              <a:spcAft>
                <a:spcPct val="0"/>
              </a:spcAft>
              <a:tabLst>
                <a:tab pos="227013" algn="l"/>
              </a:tabLst>
            </a:pPr>
            <a:endParaRPr lang="de-DE" sz="1400" b="1" dirty="0">
              <a:latin typeface="Arial" pitchFamily="34" charset="0"/>
              <a:ea typeface="Times New Roman" pitchFamily="18" charset="0"/>
              <a:cs typeface="Arial" pitchFamily="34" charset="0"/>
            </a:endParaRPr>
          </a:p>
          <a:p>
            <a:pPr eaLnBrk="0" fontAlgn="base" hangingPunct="0">
              <a:spcBef>
                <a:spcPct val="0"/>
              </a:spcBef>
              <a:spcAft>
                <a:spcPct val="0"/>
              </a:spcAft>
              <a:tabLst>
                <a:tab pos="227013" algn="l"/>
              </a:tabLst>
            </a:pPr>
            <a:endParaRPr lang="de-DE" sz="1400" b="1" dirty="0">
              <a:latin typeface="Arial" pitchFamily="34" charset="0"/>
              <a:ea typeface="Times New Roman" pitchFamily="18" charset="0"/>
              <a:cs typeface="Arial" pitchFamily="34" charset="0"/>
            </a:endParaRPr>
          </a:p>
          <a:p>
            <a:pPr eaLnBrk="0" fontAlgn="base" hangingPunct="0">
              <a:spcBef>
                <a:spcPct val="0"/>
              </a:spcBef>
              <a:spcAft>
                <a:spcPct val="0"/>
              </a:spcAft>
              <a:tabLst>
                <a:tab pos="227013" algn="l"/>
              </a:tabLst>
            </a:pPr>
            <a:r>
              <a:rPr lang="de-DE" sz="1400" b="1" dirty="0">
                <a:latin typeface="Arial" pitchFamily="34" charset="0"/>
                <a:ea typeface="Times New Roman" pitchFamily="18" charset="0"/>
                <a:cs typeface="Arial" pitchFamily="34" charset="0"/>
              </a:rPr>
              <a:t>W4 – Das Weltmeer als Zukunftsraum</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ea typeface="Times New Roman" pitchFamily="18" charset="0"/>
                <a:cs typeface="Arial" pitchFamily="34" charset="0"/>
              </a:rPr>
              <a:t>4.1. Gliederung des Weltmeeres und die Bedeutung von Meeresströmungen</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4.2. Nutzung und Bewahren des Weltmeeres</a:t>
            </a:r>
          </a:p>
        </p:txBody>
      </p:sp>
      <p:sp>
        <p:nvSpPr>
          <p:cNvPr id="5" name="Ellipse 4"/>
          <p:cNvSpPr/>
          <p:nvPr/>
        </p:nvSpPr>
        <p:spPr>
          <a:xfrm>
            <a:off x="6942338" y="535420"/>
            <a:ext cx="146620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Modul 2: 4 DS</a:t>
            </a:r>
          </a:p>
        </p:txBody>
      </p:sp>
      <p:graphicFrame>
        <p:nvGraphicFramePr>
          <p:cNvPr id="7" name="Tabelle 6"/>
          <p:cNvGraphicFramePr>
            <a:graphicFrameLocks noGrp="1"/>
          </p:cNvGraphicFramePr>
          <p:nvPr>
            <p:extLst>
              <p:ext uri="{D42A27DB-BD31-4B8C-83A1-F6EECF244321}">
                <p14:modId xmlns:p14="http://schemas.microsoft.com/office/powerpoint/2010/main" val="3908574583"/>
              </p:ext>
            </p:extLst>
          </p:nvPr>
        </p:nvGraphicFramePr>
        <p:xfrm>
          <a:off x="60663" y="1749475"/>
          <a:ext cx="12058835" cy="3108960"/>
        </p:xfrm>
        <a:graphic>
          <a:graphicData uri="http://schemas.openxmlformats.org/drawingml/2006/table">
            <a:tbl>
              <a:tblPr firstRow="1" bandRow="1">
                <a:tableStyleId>{D7AC3CCA-C797-4891-BE02-D94E43425B78}</a:tableStyleId>
              </a:tblPr>
              <a:tblGrid>
                <a:gridCol w="524298">
                  <a:extLst>
                    <a:ext uri="{9D8B030D-6E8A-4147-A177-3AD203B41FA5}">
                      <a16:colId xmlns:a16="http://schemas.microsoft.com/office/drawing/2014/main" val="20000"/>
                    </a:ext>
                  </a:extLst>
                </a:gridCol>
                <a:gridCol w="8282749">
                  <a:extLst>
                    <a:ext uri="{9D8B030D-6E8A-4147-A177-3AD203B41FA5}">
                      <a16:colId xmlns:a16="http://schemas.microsoft.com/office/drawing/2014/main" val="20001"/>
                    </a:ext>
                  </a:extLst>
                </a:gridCol>
                <a:gridCol w="3251788">
                  <a:extLst>
                    <a:ext uri="{9D8B030D-6E8A-4147-A177-3AD203B41FA5}">
                      <a16:colId xmlns:a16="http://schemas.microsoft.com/office/drawing/2014/main" val="20002"/>
                    </a:ext>
                  </a:extLst>
                </a:gridCol>
              </a:tblGrid>
              <a:tr h="650584">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4.1.</a:t>
                      </a:r>
                    </a:p>
                    <a:p>
                      <a:pPr algn="ctr"/>
                      <a:r>
                        <a:rPr lang="de-DE" sz="1200" b="1" dirty="0">
                          <a:solidFill>
                            <a:schemeClr val="accent6">
                              <a:lumMod val="75000"/>
                            </a:schemeClr>
                          </a:solidFill>
                          <a:highlight>
                            <a:srgbClr val="FFFF00"/>
                          </a:highlight>
                          <a:latin typeface="Arial" pitchFamily="34" charset="0"/>
                          <a:ea typeface="Times New Roman" pitchFamily="18" charset="0"/>
                          <a:cs typeface="Arial" pitchFamily="34" charset="0"/>
                        </a:rPr>
                        <a:t>2 DS</a:t>
                      </a:r>
                    </a:p>
                    <a:p>
                      <a:pPr algn="ctr"/>
                      <a:endParaRPr lang="de-DE" sz="1400" dirty="0">
                        <a:solidFill>
                          <a:schemeClr val="accent6">
                            <a:lumMod val="75000"/>
                          </a:schemeClr>
                        </a:solidFill>
                        <a:latin typeface="+mj-lt"/>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Größe des Weltmeeres und seine Ozeane                       </a:t>
                      </a:r>
                      <a:r>
                        <a:rPr lang="de-DE" sz="1200" b="0" dirty="0">
                          <a:latin typeface="Arial" panose="020B0604020202020204" pitchFamily="34" charset="0"/>
                          <a:cs typeface="Arial" panose="020B0604020202020204" pitchFamily="34" charset="0"/>
                          <a:hlinkClick r:id="rId2"/>
                        </a:rPr>
                        <a:t>WissensWerte: Meere und Ozeane</a:t>
                      </a:r>
                      <a:r>
                        <a:rPr lang="de-DE" sz="1200" b="0" dirty="0">
                          <a:latin typeface="Arial" panose="020B0604020202020204" pitchFamily="34" charset="0"/>
                          <a:cs typeface="Arial" panose="020B0604020202020204" pitchFamily="34" charset="0"/>
                        </a:rPr>
                        <a:t> (YouTube, 7:57 min)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Gliederung des Weltmeeres: horizontal, vertikal und nach internationalem Seerecht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Bedeutung von Meeresströmungen für Natur und Mensch (</a:t>
                      </a:r>
                      <a:r>
                        <a:rPr lang="de-DE" sz="1200" b="0" dirty="0">
                          <a:latin typeface="Arial" panose="020B0604020202020204" pitchFamily="34" charset="0"/>
                          <a:cs typeface="Arial" panose="020B0604020202020204" pitchFamily="34" charset="0"/>
                          <a:hlinkClick r:id="rId3" action="ppaction://hlinkfile"/>
                        </a:rPr>
                        <a:t>Die 27 Jahre lange Reise von 29.000 Plastikenten</a:t>
                      </a:r>
                      <a:r>
                        <a:rPr lang="de-DE" sz="1200" b="0" dirty="0">
                          <a:latin typeface="Arial" panose="020B0604020202020204" pitchFamily="34" charset="0"/>
                          <a:cs typeface="Arial" panose="020B0604020202020204" pitchFamily="34" charset="0"/>
                        </a:rPr>
                        <a:t>)</a:t>
                      </a:r>
                    </a:p>
                  </a:txBody>
                  <a:tcPr/>
                </a:tc>
                <a:tc rowSpan="2">
                  <a:txBody>
                    <a:bodyPr/>
                    <a:lstStyle/>
                    <a:p>
                      <a:pPr algn="l">
                        <a:buFont typeface="Symbol" pitchFamily="18" charset="2"/>
                        <a:buNone/>
                      </a:pPr>
                      <a:r>
                        <a:rPr lang="de-DE" sz="1200" u="none" kern="1200" baseline="0" dirty="0">
                          <a:solidFill>
                            <a:srgbClr val="00B050"/>
                          </a:solidFill>
                          <a:latin typeface="Arial" pitchFamily="34" charset="0"/>
                          <a:ea typeface="+mn-ea"/>
                          <a:cs typeface="Arial" pitchFamily="34" charset="0"/>
                        </a:rPr>
                        <a:t>… die Nutzung des Weltmeeres beschreiben und seine Bedeutung als Zukunftsraum erörtern</a:t>
                      </a:r>
                    </a:p>
                    <a:p>
                      <a:pPr algn="l">
                        <a:buFont typeface="Symbol" pitchFamily="18" charset="2"/>
                        <a:buNone/>
                      </a:pPr>
                      <a:endParaRPr lang="de-DE" sz="1200" u="none"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u="none" kern="1200" baseline="0" dirty="0">
                          <a:solidFill>
                            <a:srgbClr val="00B050"/>
                          </a:solidFill>
                          <a:latin typeface="Arial" pitchFamily="34" charset="0"/>
                          <a:ea typeface="+mn-ea"/>
                          <a:cs typeface="Arial" pitchFamily="34" charset="0"/>
                        </a:rPr>
                        <a:t>… das Weltmeer nach verschiedenen Aspekten gliedern</a:t>
                      </a:r>
                    </a:p>
                    <a:p>
                      <a:pPr algn="l">
                        <a:buFont typeface="Symbol" pitchFamily="18" charset="2"/>
                        <a:buNone/>
                      </a:pPr>
                      <a:endParaRPr lang="de-DE" sz="1200" u="none"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u="none" kern="1200" baseline="0" dirty="0">
                          <a:solidFill>
                            <a:srgbClr val="00B050"/>
                          </a:solidFill>
                          <a:latin typeface="Arial" pitchFamily="34" charset="0"/>
                          <a:ea typeface="+mn-ea"/>
                          <a:cs typeface="Arial" pitchFamily="34" charset="0"/>
                        </a:rPr>
                        <a:t>… Maßnahmen zum Schutz des Weltmeeres (und der Polargebiete) unter Berücksichtigung des Perspektivenwechsels beurteilen</a:t>
                      </a:r>
                    </a:p>
                  </a:txBody>
                  <a:tcPr>
                    <a:solidFill>
                      <a:schemeClr val="bg1"/>
                    </a:solidFill>
                  </a:tcPr>
                </a:tc>
                <a:extLst>
                  <a:ext uri="{0D108BD9-81ED-4DB2-BD59-A6C34878D82A}">
                    <a16:rowId xmlns:a16="http://schemas.microsoft.com/office/drawing/2014/main" val="10000"/>
                  </a:ext>
                </a:extLst>
              </a:tr>
              <a:tr h="1047985">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4.2.</a:t>
                      </a:r>
                      <a:endParaRPr lang="de-DE" sz="1400" b="1" dirty="0">
                        <a:solidFill>
                          <a:schemeClr val="accent6">
                            <a:lumMod val="75000"/>
                          </a:schemeClr>
                        </a:solidFill>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rgbClr val="70AD47">
                              <a:lumMod val="75000"/>
                            </a:srgbClr>
                          </a:solidFill>
                          <a:effectLst/>
                          <a:highlight>
                            <a:srgbClr val="FFFF00"/>
                          </a:highlight>
                          <a:uLnTx/>
                          <a:uFillTx/>
                          <a:latin typeface="Arial" pitchFamily="34" charset="0"/>
                          <a:ea typeface="Times New Roman" pitchFamily="18" charset="0"/>
                          <a:cs typeface="Arial" pitchFamily="34" charset="0"/>
                        </a:rPr>
                        <a:t>2 DS</a:t>
                      </a:r>
                      <a:endParaRPr lang="de-DE" sz="1400" b="1" dirty="0">
                        <a:solidFill>
                          <a:schemeClr val="accent6">
                            <a:lumMod val="75000"/>
                          </a:schemeClr>
                        </a:solidFill>
                        <a:latin typeface="+mj-lt"/>
                      </a:endParaRPr>
                    </a:p>
                  </a:txBody>
                  <a:tcPr/>
                </a:tc>
                <a:tc>
                  <a:txBody>
                    <a:bodyPr/>
                    <a:lstStyle/>
                    <a:p>
                      <a:pPr marL="171450" indent="-171450">
                        <a:buFontTx/>
                        <a:buChar char="-"/>
                      </a:pPr>
                      <a:r>
                        <a:rPr lang="de-DE" sz="1200" b="0" dirty="0">
                          <a:latin typeface="Arial" panose="020B0604020202020204" pitchFamily="34" charset="0"/>
                          <a:cs typeface="Arial" panose="020B0604020202020204" pitchFamily="34" charset="0"/>
                        </a:rPr>
                        <a:t>Nutzung des Weltmeeres: Beschreibung des Blockbildes zur vielfältigen Nutzung des Weltmeeres (Seite 232)</a:t>
                      </a:r>
                    </a:p>
                    <a:p>
                      <a:pPr marL="0" indent="0">
                        <a:buFontTx/>
                        <a:buNone/>
                      </a:pP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4"/>
                        </a:rPr>
                        <a:t>Link</a:t>
                      </a:r>
                      <a:endParaRPr lang="de-DE" sz="1200" b="0" dirty="0">
                        <a:latin typeface="Arial" panose="020B0604020202020204" pitchFamily="34" charset="0"/>
                        <a:cs typeface="Arial" panose="020B0604020202020204" pitchFamily="34" charset="0"/>
                      </a:endParaRPr>
                    </a:p>
                    <a:p>
                      <a:pPr marL="171450" indent="-171450">
                        <a:buFontTx/>
                        <a:buChar char="-"/>
                      </a:pPr>
                      <a:r>
                        <a:rPr lang="de-DE" sz="1200" b="0" dirty="0">
                          <a:latin typeface="Arial" panose="020B0604020202020204" pitchFamily="34" charset="0"/>
                          <a:cs typeface="Arial" panose="020B0604020202020204" pitchFamily="34" charset="0"/>
                        </a:rPr>
                        <a:t>Gefahren für das Weltmeer (Brainstorming: Algen, Havarierte Tanker, Müllstrudel, Einleitungen von Land (Siedlungen, Industrie und LW), über die Atmosphäre und von See aus (z.B. Ballastwasser)</a:t>
                      </a:r>
                    </a:p>
                    <a:p>
                      <a:pPr marL="171450" indent="-171450">
                        <a:buFontTx/>
                        <a:buChar char="-"/>
                      </a:pPr>
                      <a:r>
                        <a:rPr lang="de-DE" sz="1200" b="0" dirty="0">
                          <a:latin typeface="Arial" panose="020B0604020202020204" pitchFamily="34" charset="0"/>
                          <a:cs typeface="Arial" panose="020B0604020202020204" pitchFamily="34" charset="0"/>
                        </a:rPr>
                        <a:t>Bewahren des Weltmeeres: „Informiere dich über Projekte zur Reinigung des Weltmeeres!“ oder „Informiere dich über die SRÜ – die „Verfassung des Meeres“!“</a:t>
                      </a:r>
                    </a:p>
                  </a:txBody>
                  <a:tcPr/>
                </a:tc>
                <a:tc vMerge="1">
                  <a:txBody>
                    <a:bodyPr/>
                    <a:lstStyle/>
                    <a:p>
                      <a:endParaRPr lang="de-DE" sz="1200" b="1" dirty="0"/>
                    </a:p>
                  </a:txBody>
                  <a:tcPr/>
                </a:tc>
                <a:extLst>
                  <a:ext uri="{0D108BD9-81ED-4DB2-BD59-A6C34878D82A}">
                    <a16:rowId xmlns:a16="http://schemas.microsoft.com/office/drawing/2014/main" val="10001"/>
                  </a:ext>
                </a:extLst>
              </a:tr>
              <a:tr h="817205">
                <a:tc gridSpan="3">
                  <a:txBody>
                    <a:bodyPr/>
                    <a:lstStyle/>
                    <a:p>
                      <a:r>
                        <a:rPr lang="de-DE" sz="1200" b="0" u="sng" dirty="0"/>
                        <a:t>Fachbegriffe:</a:t>
                      </a:r>
                    </a:p>
                    <a:p>
                      <a:endParaRPr lang="de-DE" sz="1200" b="0" u="sng" dirty="0"/>
                    </a:p>
                    <a:p>
                      <a:r>
                        <a:rPr lang="de-DE" sz="1200" b="1" dirty="0"/>
                        <a:t>Meeresströmung: </a:t>
                      </a:r>
                      <a:r>
                        <a:rPr lang="de-DE" sz="1200" b="0" dirty="0"/>
                        <a:t>Transportbewegung von Wassermassen im Weltmeer</a:t>
                      </a:r>
                    </a:p>
                    <a:p>
                      <a:r>
                        <a:rPr lang="de-DE" sz="1200" b="1" dirty="0"/>
                        <a:t>Welthandel: </a:t>
                      </a:r>
                      <a:r>
                        <a:rPr lang="de-DE" sz="1200" b="0" dirty="0"/>
                        <a:t>Importe und Exporte von Gütern und Dienstleistungen aller Länder der Erde über Staatsgrenzen hinweg </a:t>
                      </a:r>
                    </a:p>
                    <a:p>
                      <a:endParaRPr lang="de-DE" sz="1200" b="0" dirty="0"/>
                    </a:p>
                  </a:txBody>
                  <a:tcPr/>
                </a:tc>
                <a:tc hMerge="1">
                  <a:txBody>
                    <a:bodyPr/>
                    <a:lstStyle/>
                    <a:p>
                      <a:endParaRPr lang="de-DE" sz="1200" b="1" dirty="0"/>
                    </a:p>
                  </a:txBody>
                  <a:tcPr/>
                </a:tc>
                <a:tc hMerge="1">
                  <a:txBody>
                    <a:bodyPr/>
                    <a:lstStyle/>
                    <a:p>
                      <a:endParaRPr lang="de-DE"/>
                    </a:p>
                  </a:txBody>
                  <a:tcPr/>
                </a:tc>
                <a:extLst>
                  <a:ext uri="{0D108BD9-81ED-4DB2-BD59-A6C34878D82A}">
                    <a16:rowId xmlns:a16="http://schemas.microsoft.com/office/drawing/2014/main" val="10003"/>
                  </a:ext>
                </a:extLst>
              </a:tr>
            </a:tbl>
          </a:graphicData>
        </a:graphic>
      </p:graphicFrame>
      <p:sp>
        <p:nvSpPr>
          <p:cNvPr id="4" name="Rechteck 3">
            <a:extLst>
              <a:ext uri="{FF2B5EF4-FFF2-40B4-BE49-F238E27FC236}">
                <a16:creationId xmlns:a16="http://schemas.microsoft.com/office/drawing/2014/main" id="{F2B42D64-F7DE-433B-8682-CF934F5DFEAF}"/>
              </a:ext>
            </a:extLst>
          </p:cNvPr>
          <p:cNvSpPr/>
          <p:nvPr/>
        </p:nvSpPr>
        <p:spPr>
          <a:xfrm>
            <a:off x="9004646" y="135703"/>
            <a:ext cx="2840854" cy="10006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a:t>Sachstrukturanalyse und Zuordnung der Kompetenzen</a:t>
            </a:r>
            <a:endParaRPr lang="de-DE" dirty="0"/>
          </a:p>
        </p:txBody>
      </p:sp>
      <p:graphicFrame>
        <p:nvGraphicFramePr>
          <p:cNvPr id="3" name="Tabelle 2">
            <a:extLst>
              <a:ext uri="{FF2B5EF4-FFF2-40B4-BE49-F238E27FC236}">
                <a16:creationId xmlns:a16="http://schemas.microsoft.com/office/drawing/2014/main" id="{C819CF1A-B533-4768-BF65-A7FA8CA77D7B}"/>
              </a:ext>
            </a:extLst>
          </p:cNvPr>
          <p:cNvGraphicFramePr>
            <a:graphicFrameLocks noGrp="1"/>
          </p:cNvGraphicFramePr>
          <p:nvPr>
            <p:extLst>
              <p:ext uri="{D42A27DB-BD31-4B8C-83A1-F6EECF244321}">
                <p14:modId xmlns:p14="http://schemas.microsoft.com/office/powerpoint/2010/main" val="4202586997"/>
              </p:ext>
            </p:extLst>
          </p:nvPr>
        </p:nvGraphicFramePr>
        <p:xfrm>
          <a:off x="4651899" y="745724"/>
          <a:ext cx="208280" cy="365760"/>
        </p:xfrm>
        <a:graphic>
          <a:graphicData uri="http://schemas.openxmlformats.org/drawingml/2006/table">
            <a:tbl>
              <a:tblPr/>
              <a:tblGrid>
                <a:gridCol w="208280">
                  <a:extLst>
                    <a:ext uri="{9D8B030D-6E8A-4147-A177-3AD203B41FA5}">
                      <a16:colId xmlns:a16="http://schemas.microsoft.com/office/drawing/2014/main" val="3988628481"/>
                    </a:ext>
                  </a:extLst>
                </a:gridCol>
              </a:tblGrid>
              <a:tr h="150921">
                <a:tc>
                  <a:txBody>
                    <a:bodyPr/>
                    <a:lstStyle/>
                    <a:p>
                      <a:endParaRPr lang="de-DE"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2340791361"/>
                  </a:ext>
                </a:extLst>
              </a:tr>
            </a:tbl>
          </a:graphicData>
        </a:graphic>
      </p:graphicFrame>
      <p:graphicFrame>
        <p:nvGraphicFramePr>
          <p:cNvPr id="8" name="Tabelle 7">
            <a:extLst>
              <a:ext uri="{FF2B5EF4-FFF2-40B4-BE49-F238E27FC236}">
                <a16:creationId xmlns:a16="http://schemas.microsoft.com/office/drawing/2014/main" id="{77E3914B-9DF2-44EB-99EC-59F82C755434}"/>
              </a:ext>
            </a:extLst>
          </p:cNvPr>
          <p:cNvGraphicFramePr>
            <a:graphicFrameLocks noGrp="1"/>
          </p:cNvGraphicFramePr>
          <p:nvPr>
            <p:extLst>
              <p:ext uri="{D42A27DB-BD31-4B8C-83A1-F6EECF244321}">
                <p14:modId xmlns:p14="http://schemas.microsoft.com/office/powerpoint/2010/main" val="2279288237"/>
              </p:ext>
            </p:extLst>
          </p:nvPr>
        </p:nvGraphicFramePr>
        <p:xfrm>
          <a:off x="5237825" y="239697"/>
          <a:ext cx="1704513" cy="372862"/>
        </p:xfrm>
        <a:graphic>
          <a:graphicData uri="http://schemas.openxmlformats.org/drawingml/2006/table">
            <a:tbl>
              <a:tblPr/>
              <a:tblGrid>
                <a:gridCol w="1704513">
                  <a:extLst>
                    <a:ext uri="{9D8B030D-6E8A-4147-A177-3AD203B41FA5}">
                      <a16:colId xmlns:a16="http://schemas.microsoft.com/office/drawing/2014/main" val="2365625558"/>
                    </a:ext>
                  </a:extLst>
                </a:gridCol>
              </a:tblGrid>
              <a:tr h="372862">
                <a:tc>
                  <a:txBody>
                    <a:bodyPr/>
                    <a:lstStyle/>
                    <a:p>
                      <a:endParaRPr lang="de-DE"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2612403336"/>
                  </a:ext>
                </a:extLst>
              </a:tr>
            </a:tbl>
          </a:graphicData>
        </a:graphic>
      </p:graphicFrame>
    </p:spTree>
    <p:extLst>
      <p:ext uri="{BB962C8B-B14F-4D97-AF65-F5344CB8AC3E}">
        <p14:creationId xmlns:p14="http://schemas.microsoft.com/office/powerpoint/2010/main" val="804759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46230" y="-92321"/>
            <a:ext cx="10176589" cy="1734363"/>
          </a:xfrm>
          <a:prstGeom prst="rect">
            <a:avLst/>
          </a:prstGeom>
          <a:noFill/>
          <a:ln w="9525">
            <a:noFill/>
            <a:miter lim="800000"/>
            <a:headEnd/>
            <a:tailEnd/>
          </a:ln>
          <a:effectLst/>
        </p:spPr>
        <p:txBody>
          <a:bodyPr vert="horz" wrap="square" lIns="899829" tIns="45720" rIns="899829" bIns="269790" numCol="1" anchor="ctr" anchorCtr="0" compatLnSpc="1">
            <a:prstTxWarp prst="textNoShape">
              <a:avLst/>
            </a:prstTxWarp>
            <a:spAutoFit/>
          </a:bodyPr>
          <a:lstStyle/>
          <a:p>
            <a:pPr eaLnBrk="0" fontAlgn="base" hangingPunct="0">
              <a:spcBef>
                <a:spcPct val="0"/>
              </a:spcBef>
              <a:spcAft>
                <a:spcPct val="0"/>
              </a:spcAft>
              <a:tabLst>
                <a:tab pos="227013" algn="l"/>
              </a:tabLst>
            </a:pPr>
            <a:endParaRPr lang="de-DE" sz="1400" b="1" dirty="0">
              <a:latin typeface="Arial" pitchFamily="34" charset="0"/>
              <a:ea typeface="Times New Roman" pitchFamily="18" charset="0"/>
              <a:cs typeface="Arial" pitchFamily="34" charset="0"/>
            </a:endParaRPr>
          </a:p>
          <a:p>
            <a:pPr eaLnBrk="0" fontAlgn="base" hangingPunct="0">
              <a:spcBef>
                <a:spcPct val="0"/>
              </a:spcBef>
              <a:spcAft>
                <a:spcPct val="0"/>
              </a:spcAft>
              <a:tabLst>
                <a:tab pos="227013" algn="l"/>
              </a:tabLst>
            </a:pPr>
            <a:endParaRPr lang="de-DE" sz="1400" b="1" dirty="0">
              <a:latin typeface="Arial" pitchFamily="34" charset="0"/>
              <a:ea typeface="Times New Roman" pitchFamily="18" charset="0"/>
              <a:cs typeface="Arial" pitchFamily="34" charset="0"/>
            </a:endParaRPr>
          </a:p>
          <a:p>
            <a:pPr eaLnBrk="0" fontAlgn="base" hangingPunct="0">
              <a:spcBef>
                <a:spcPct val="0"/>
              </a:spcBef>
              <a:spcAft>
                <a:spcPct val="0"/>
              </a:spcAft>
              <a:tabLst>
                <a:tab pos="227013" algn="l"/>
              </a:tabLst>
            </a:pPr>
            <a:endParaRPr lang="de-DE" sz="1400" b="1" dirty="0">
              <a:latin typeface="Arial" pitchFamily="34" charset="0"/>
              <a:ea typeface="Times New Roman" pitchFamily="18" charset="0"/>
              <a:cs typeface="Arial" pitchFamily="34" charset="0"/>
            </a:endParaRPr>
          </a:p>
          <a:p>
            <a:pPr eaLnBrk="0" fontAlgn="base" hangingPunct="0">
              <a:spcBef>
                <a:spcPct val="0"/>
              </a:spcBef>
              <a:spcAft>
                <a:spcPct val="0"/>
              </a:spcAft>
              <a:tabLst>
                <a:tab pos="227013" algn="l"/>
              </a:tabLst>
            </a:pPr>
            <a:r>
              <a:rPr lang="de-DE" sz="1400" b="1" dirty="0">
                <a:latin typeface="Arial" pitchFamily="34" charset="0"/>
                <a:ea typeface="Times New Roman" pitchFamily="18" charset="0"/>
                <a:cs typeface="Arial" pitchFamily="34" charset="0"/>
              </a:rPr>
              <a:t>W5 – Die Polargebiete – sensible Räume in Gefahr</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ea typeface="Times New Roman" pitchFamily="18" charset="0"/>
                <a:cs typeface="Arial" pitchFamily="34" charset="0"/>
              </a:rPr>
              <a:t>5.1. Leben in der Arktis</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5.2. Antarktis – Kontinent der Forschung</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5.3. Vergleich der Polargebiete</a:t>
            </a:r>
          </a:p>
        </p:txBody>
      </p:sp>
      <p:sp>
        <p:nvSpPr>
          <p:cNvPr id="5" name="Ellipse 4"/>
          <p:cNvSpPr/>
          <p:nvPr/>
        </p:nvSpPr>
        <p:spPr>
          <a:xfrm>
            <a:off x="6942338" y="535420"/>
            <a:ext cx="146620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Modul 3: 5 DS</a:t>
            </a:r>
          </a:p>
        </p:txBody>
      </p:sp>
      <p:graphicFrame>
        <p:nvGraphicFramePr>
          <p:cNvPr id="7" name="Tabelle 6"/>
          <p:cNvGraphicFramePr>
            <a:graphicFrameLocks noGrp="1"/>
          </p:cNvGraphicFramePr>
          <p:nvPr>
            <p:extLst>
              <p:ext uri="{D42A27DB-BD31-4B8C-83A1-F6EECF244321}">
                <p14:modId xmlns:p14="http://schemas.microsoft.com/office/powerpoint/2010/main" val="567975923"/>
              </p:ext>
            </p:extLst>
          </p:nvPr>
        </p:nvGraphicFramePr>
        <p:xfrm>
          <a:off x="60663" y="1749475"/>
          <a:ext cx="12058835" cy="4418155"/>
        </p:xfrm>
        <a:graphic>
          <a:graphicData uri="http://schemas.openxmlformats.org/drawingml/2006/table">
            <a:tbl>
              <a:tblPr firstRow="1" bandRow="1">
                <a:tableStyleId>{D7AC3CCA-C797-4891-BE02-D94E43425B78}</a:tableStyleId>
              </a:tblPr>
              <a:tblGrid>
                <a:gridCol w="524298">
                  <a:extLst>
                    <a:ext uri="{9D8B030D-6E8A-4147-A177-3AD203B41FA5}">
                      <a16:colId xmlns:a16="http://schemas.microsoft.com/office/drawing/2014/main" val="20000"/>
                    </a:ext>
                  </a:extLst>
                </a:gridCol>
                <a:gridCol w="8282749">
                  <a:extLst>
                    <a:ext uri="{9D8B030D-6E8A-4147-A177-3AD203B41FA5}">
                      <a16:colId xmlns:a16="http://schemas.microsoft.com/office/drawing/2014/main" val="20001"/>
                    </a:ext>
                  </a:extLst>
                </a:gridCol>
                <a:gridCol w="3251788">
                  <a:extLst>
                    <a:ext uri="{9D8B030D-6E8A-4147-A177-3AD203B41FA5}">
                      <a16:colId xmlns:a16="http://schemas.microsoft.com/office/drawing/2014/main" val="20002"/>
                    </a:ext>
                  </a:extLst>
                </a:gridCol>
              </a:tblGrid>
              <a:tr h="725773">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5.1.</a:t>
                      </a:r>
                    </a:p>
                    <a:p>
                      <a:pPr algn="ctr"/>
                      <a:r>
                        <a:rPr lang="de-DE" sz="1200" b="1" dirty="0">
                          <a:solidFill>
                            <a:schemeClr val="accent6">
                              <a:lumMod val="75000"/>
                            </a:schemeClr>
                          </a:solidFill>
                          <a:highlight>
                            <a:srgbClr val="FFFF00"/>
                          </a:highlight>
                          <a:latin typeface="Arial" pitchFamily="34" charset="0"/>
                          <a:ea typeface="Times New Roman" pitchFamily="18" charset="0"/>
                          <a:cs typeface="Arial" pitchFamily="34" charset="0"/>
                        </a:rPr>
                        <a:t>2 DS</a:t>
                      </a:r>
                    </a:p>
                    <a:p>
                      <a:pPr algn="ctr"/>
                      <a:endParaRPr lang="de-DE" sz="1400" dirty="0">
                        <a:solidFill>
                          <a:schemeClr val="accent6">
                            <a:lumMod val="75000"/>
                          </a:schemeClr>
                        </a:solidFill>
                        <a:latin typeface="+mj-lt"/>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Naturraum Arktis: Polartag-Polarnacht, Spitzeisberg (Tafeleisberg i. d. </a:t>
                      </a:r>
                      <a:r>
                        <a:rPr lang="de-DE" sz="1200" b="0">
                          <a:latin typeface="Arial" panose="020B0604020202020204" pitchFamily="34" charset="0"/>
                          <a:cs typeface="Arial" panose="020B0604020202020204" pitchFamily="34" charset="0"/>
                        </a:rPr>
                        <a:t>Antarktis), </a:t>
                      </a:r>
                      <a:r>
                        <a:rPr lang="de-DE" sz="1200" b="0" dirty="0">
                          <a:latin typeface="Arial" panose="020B0604020202020204" pitchFamily="34" charset="0"/>
                          <a:cs typeface="Arial" panose="020B0604020202020204" pitchFamily="34" charset="0"/>
                        </a:rPr>
                        <a:t>klimatische Bedingungen, Beispiele für F/F</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Lebensraum Arktis: Zwischen Tradition und Moderne - Wie leben und wirtschaften die Inuit? (SV)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dirty="0">
                          <a:latin typeface="Arial" panose="020B0604020202020204" pitchFamily="34" charset="0"/>
                          <a:cs typeface="Arial" panose="020B0604020202020204" pitchFamily="34" charset="0"/>
                        </a:rPr>
                        <a:t>Klimawandel und seine Auswirkungen auf die </a:t>
                      </a:r>
                      <a:r>
                        <a:rPr lang="de-DE" sz="1200" b="0" dirty="0">
                          <a:latin typeface="Arial" panose="020B0604020202020204" pitchFamily="34" charset="0"/>
                          <a:cs typeface="Arial" panose="020B0604020202020204" pitchFamily="34" charset="0"/>
                          <a:hlinkClick r:id="rId2" action="ppaction://hlinkfile"/>
                        </a:rPr>
                        <a:t>Eisbedeckung</a:t>
                      </a:r>
                      <a:r>
                        <a:rPr lang="de-DE" sz="1200" b="0" dirty="0">
                          <a:latin typeface="Arial" panose="020B0604020202020204" pitchFamily="34" charset="0"/>
                          <a:cs typeface="Arial" panose="020B0604020202020204" pitchFamily="34" charset="0"/>
                        </a:rPr>
                        <a:t> der Arktis (Auswerten von </a:t>
                      </a:r>
                      <a:r>
                        <a:rPr lang="de-DE" sz="1200" b="0" dirty="0">
                          <a:latin typeface="Arial" panose="020B0604020202020204" pitchFamily="34" charset="0"/>
                          <a:cs typeface="Arial" panose="020B0604020202020204" pitchFamily="34" charset="0"/>
                          <a:hlinkClick r:id="rId3"/>
                        </a:rPr>
                        <a:t>Satellitenbilder</a:t>
                      </a:r>
                      <a:r>
                        <a:rPr lang="de-DE" sz="1200" b="0"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de-DE" sz="1200" b="0" dirty="0">
                        <a:latin typeface="Arial" panose="020B0604020202020204" pitchFamily="34" charset="0"/>
                        <a:cs typeface="Arial" panose="020B0604020202020204" pitchFamily="34" charset="0"/>
                      </a:endParaRPr>
                    </a:p>
                  </a:txBody>
                  <a:tcPr/>
                </a:tc>
                <a:tc rowSpan="3">
                  <a:txBody>
                    <a:bodyPr/>
                    <a:lstStyle/>
                    <a:p>
                      <a:pPr algn="l">
                        <a:buFont typeface="Symbol" pitchFamily="18" charset="2"/>
                        <a:buNone/>
                      </a:pPr>
                      <a:endParaRPr lang="de-DE" sz="1200" u="none"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u="none"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u="none"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u="none" kern="1200" baseline="0" dirty="0">
                          <a:solidFill>
                            <a:srgbClr val="00B050"/>
                          </a:solidFill>
                          <a:latin typeface="Arial" pitchFamily="34" charset="0"/>
                          <a:ea typeface="+mn-ea"/>
                          <a:cs typeface="Arial" pitchFamily="34" charset="0"/>
                        </a:rPr>
                        <a:t>… die Polargebiete vergleichend analysieren und dabei Satellitenbilder auswerten</a:t>
                      </a:r>
                    </a:p>
                    <a:p>
                      <a:pPr algn="l">
                        <a:buFont typeface="Symbol" pitchFamily="18" charset="2"/>
                        <a:buNone/>
                      </a:pPr>
                      <a:endParaRPr lang="de-DE" sz="1200" u="none" kern="1200" baseline="0" dirty="0">
                        <a:solidFill>
                          <a:srgbClr val="00B050"/>
                        </a:solidFill>
                        <a:latin typeface="Arial" pitchFamily="34" charset="0"/>
                        <a:ea typeface="+mn-ea"/>
                        <a:cs typeface="Arial" pitchFamily="34" charset="0"/>
                      </a:endParaRPr>
                    </a:p>
                  </a:txBody>
                  <a:tcPr>
                    <a:solidFill>
                      <a:schemeClr val="bg1"/>
                    </a:solidFill>
                  </a:tcPr>
                </a:tc>
                <a:extLst>
                  <a:ext uri="{0D108BD9-81ED-4DB2-BD59-A6C34878D82A}">
                    <a16:rowId xmlns:a16="http://schemas.microsoft.com/office/drawing/2014/main" val="10000"/>
                  </a:ext>
                </a:extLst>
              </a:tr>
              <a:tr h="872101">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5.2.</a:t>
                      </a:r>
                      <a:endParaRPr lang="de-DE" sz="1400" b="1" dirty="0">
                        <a:solidFill>
                          <a:schemeClr val="accent6">
                            <a:lumMod val="75000"/>
                          </a:schemeClr>
                        </a:solidFill>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rgbClr val="70AD47">
                              <a:lumMod val="75000"/>
                            </a:srgbClr>
                          </a:solidFill>
                          <a:effectLst/>
                          <a:highlight>
                            <a:srgbClr val="FFFF00"/>
                          </a:highlight>
                          <a:uLnTx/>
                          <a:uFillTx/>
                          <a:latin typeface="Arial" pitchFamily="34" charset="0"/>
                          <a:ea typeface="Times New Roman" pitchFamily="18" charset="0"/>
                          <a:cs typeface="Arial" pitchFamily="34" charset="0"/>
                        </a:rPr>
                        <a:t>2 DS</a:t>
                      </a:r>
                      <a:endParaRPr lang="de-DE" sz="1400" b="1" dirty="0">
                        <a:solidFill>
                          <a:schemeClr val="accent6">
                            <a:lumMod val="75000"/>
                          </a:schemeClr>
                        </a:solidFill>
                        <a:latin typeface="+mj-lt"/>
                      </a:endParaRPr>
                    </a:p>
                  </a:txBody>
                  <a:tcPr>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de-DE" sz="1200" b="0" dirty="0">
                          <a:latin typeface="Arial" panose="020B0604020202020204" pitchFamily="34" charset="0"/>
                          <a:cs typeface="Arial" panose="020B0604020202020204" pitchFamily="34" charset="0"/>
                        </a:rPr>
                        <a:t>Schatzkammer unter dem Eis: Reichtum an Erzen und Energierohstoffen</a:t>
                      </a:r>
                    </a:p>
                    <a:p>
                      <a:pPr marL="171450" indent="-171450">
                        <a:buFontTx/>
                        <a:buChar char="-"/>
                      </a:pPr>
                      <a:r>
                        <a:rPr lang="de-DE" sz="1200" b="0" dirty="0">
                          <a:latin typeface="Arial" panose="020B0604020202020204" pitchFamily="34" charset="0"/>
                          <a:cs typeface="Arial" panose="020B0604020202020204" pitchFamily="34" charset="0"/>
                        </a:rPr>
                        <a:t>Schutz der Antarktis – der Antarktisvertrag: Nutzung wofür, Was ist erlaubt und was ist vertraglich verboten?</a:t>
                      </a:r>
                    </a:p>
                    <a:p>
                      <a:pPr marL="171450" indent="-171450">
                        <a:buFontTx/>
                        <a:buChar char="-"/>
                      </a:pPr>
                      <a:r>
                        <a:rPr lang="de-DE" sz="1200" b="0" dirty="0">
                          <a:latin typeface="Arial" panose="020B0604020202020204" pitchFamily="34" charset="0"/>
                          <a:cs typeface="Arial" panose="020B0604020202020204" pitchFamily="34" charset="0"/>
                        </a:rPr>
                        <a:t>Forschen in der Antarktis: „Beschreibe die deutsche </a:t>
                      </a:r>
                      <a:r>
                        <a:rPr lang="de-DE" sz="1200" b="0" dirty="0">
                          <a:latin typeface="Arial" panose="020B0604020202020204" pitchFamily="34" charset="0"/>
                          <a:cs typeface="Arial" panose="020B0604020202020204" pitchFamily="34" charset="0"/>
                          <a:hlinkClick r:id="rId4"/>
                        </a:rPr>
                        <a:t>Forschungsstation Neumayer</a:t>
                      </a:r>
                      <a:r>
                        <a:rPr lang="de-DE" sz="1200" b="0" dirty="0">
                          <a:latin typeface="Arial" panose="020B0604020202020204" pitchFamily="34" charset="0"/>
                          <a:cs typeface="Arial" panose="020B0604020202020204" pitchFamily="34" charset="0"/>
                        </a:rPr>
                        <a:t> (3:43 min)!“ </a:t>
                      </a:r>
                      <a:r>
                        <a:rPr lang="de-DE" sz="1200" b="0" dirty="0">
                          <a:latin typeface="Arial" panose="020B0604020202020204" pitchFamily="34" charset="0"/>
                          <a:cs typeface="Arial" panose="020B0604020202020204" pitchFamily="34" charset="0"/>
                          <a:hlinkClick r:id="rId5"/>
                        </a:rPr>
                        <a:t>nur visuelle Eindrücke</a:t>
                      </a:r>
                      <a:endParaRPr lang="de-DE" sz="1200" b="0" dirty="0">
                        <a:latin typeface="Arial" panose="020B0604020202020204" pitchFamily="34" charset="0"/>
                        <a:cs typeface="Arial" panose="020B0604020202020204" pitchFamily="34" charset="0"/>
                      </a:endParaRPr>
                    </a:p>
                    <a:p>
                      <a:pPr marL="171450" indent="-171450">
                        <a:buFontTx/>
                        <a:buChar char="-"/>
                      </a:pPr>
                      <a:endParaRPr lang="de-DE" sz="1200" b="0" dirty="0">
                        <a:latin typeface="Arial" panose="020B0604020202020204" pitchFamily="34" charset="0"/>
                        <a:cs typeface="Arial" panose="020B0604020202020204" pitchFamily="34" charset="0"/>
                      </a:endParaRPr>
                    </a:p>
                    <a:p>
                      <a:pPr marL="0" indent="0">
                        <a:buFontTx/>
                        <a:buNone/>
                      </a:pPr>
                      <a:endParaRPr lang="de-DE" sz="1200" b="0" dirty="0">
                        <a:latin typeface="Arial" panose="020B0604020202020204" pitchFamily="34" charset="0"/>
                        <a:cs typeface="Arial" panose="020B0604020202020204" pitchFamily="34" charset="0"/>
                      </a:endParaRPr>
                    </a:p>
                    <a:p>
                      <a:pPr marL="171450" indent="-171450">
                        <a:buFontTx/>
                        <a:buChar char="-"/>
                      </a:pPr>
                      <a:endParaRPr lang="de-DE" sz="1200" b="0" dirty="0">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de-DE" sz="1200" b="1" dirty="0"/>
                    </a:p>
                  </a:txBody>
                  <a:tcPr/>
                </a:tc>
                <a:extLst>
                  <a:ext uri="{0D108BD9-81ED-4DB2-BD59-A6C34878D82A}">
                    <a16:rowId xmlns:a16="http://schemas.microsoft.com/office/drawing/2014/main" val="10001"/>
                  </a:ext>
                </a:extLst>
              </a:tr>
              <a:tr h="3166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a:solidFill>
                            <a:schemeClr val="accent6">
                              <a:lumMod val="75000"/>
                            </a:schemeClr>
                          </a:solidFill>
                          <a:latin typeface="Arial" panose="020B0604020202020204" pitchFamily="34" charset="0"/>
                          <a:cs typeface="Arial" panose="020B0604020202020204" pitchFamily="34" charset="0"/>
                        </a:rPr>
                        <a:t>5.3.</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1" dirty="0">
                          <a:solidFill>
                            <a:schemeClr val="accent6">
                              <a:lumMod val="75000"/>
                            </a:schemeClr>
                          </a:solidFill>
                          <a:highlight>
                            <a:srgbClr val="FFFF00"/>
                          </a:highlight>
                          <a:latin typeface="Arial" panose="020B0604020202020204" pitchFamily="34" charset="0"/>
                          <a:cs typeface="Arial" panose="020B0604020202020204" pitchFamily="34" charset="0"/>
                        </a:rPr>
                        <a:t>1 DS</a:t>
                      </a:r>
                    </a:p>
                  </a:txBody>
                  <a:tcPr>
                    <a:lnT w="12700" cap="flat" cmpd="sng" algn="ctr">
                      <a:solidFill>
                        <a:schemeClr val="tx1"/>
                      </a:solidFill>
                      <a:prstDash val="solid"/>
                      <a:round/>
                      <a:headEnd type="none" w="med" len="med"/>
                      <a:tailEnd type="none" w="med" len="med"/>
                    </a:lnT>
                  </a:tcPr>
                </a:tc>
                <a:tc>
                  <a:txBody>
                    <a:bodyPr/>
                    <a:lstStyle/>
                    <a:p>
                      <a:pPr marL="171450" indent="-171450">
                        <a:buFontTx/>
                        <a:buChar char="-"/>
                      </a:pPr>
                      <a:r>
                        <a:rPr lang="de-DE" sz="1200" b="0" dirty="0">
                          <a:latin typeface="Arial" panose="020B0604020202020204" pitchFamily="34" charset="0"/>
                          <a:cs typeface="Arial" panose="020B0604020202020204" pitchFamily="34" charset="0"/>
                          <a:hlinkClick r:id="rId6" action="ppaction://hlinkfile"/>
                        </a:rPr>
                        <a:t>Vergleich der Polargebiete (Lage, Klima, Ressourcen, Bevölkerung, Wirtschaft)</a:t>
                      </a:r>
                      <a:endParaRPr lang="de-DE" sz="1200" b="0" dirty="0">
                        <a:latin typeface="Arial" panose="020B0604020202020204" pitchFamily="34" charset="0"/>
                        <a:cs typeface="Arial" panose="020B0604020202020204" pitchFamily="34" charset="0"/>
                      </a:endParaRPr>
                    </a:p>
                    <a:p>
                      <a:pPr marL="0" indent="0">
                        <a:buFontTx/>
                        <a:buNone/>
                      </a:pPr>
                      <a:endParaRPr lang="de-DE" sz="1200" b="0" dirty="0">
                        <a:latin typeface="Arial" panose="020B0604020202020204" pitchFamily="34" charset="0"/>
                        <a:cs typeface="Arial" panose="020B0604020202020204" pitchFamily="34" charset="0"/>
                      </a:endParaRPr>
                    </a:p>
                    <a:p>
                      <a:pPr marL="0" indent="0">
                        <a:buFontTx/>
                        <a:buNone/>
                      </a:pPr>
                      <a:r>
                        <a:rPr lang="de-DE" sz="1200" b="0" dirty="0">
                          <a:latin typeface="Arial" panose="020B0604020202020204" pitchFamily="34" charset="0"/>
                          <a:cs typeface="Arial" panose="020B0604020202020204" pitchFamily="34" charset="0"/>
                        </a:rPr>
                        <a:t>und</a:t>
                      </a:r>
                    </a:p>
                    <a:p>
                      <a:pPr marL="0" indent="0">
                        <a:buFontTx/>
                        <a:buNone/>
                      </a:pPr>
                      <a:endParaRPr lang="de-DE" sz="1200" b="0" dirty="0">
                        <a:latin typeface="Arial" panose="020B0604020202020204" pitchFamily="34" charset="0"/>
                        <a:cs typeface="Arial" panose="020B0604020202020204" pitchFamily="34" charset="0"/>
                      </a:endParaRPr>
                    </a:p>
                    <a:p>
                      <a:pPr marL="171450" indent="-171450">
                        <a:buFontTx/>
                        <a:buChar char="-"/>
                      </a:pPr>
                      <a:r>
                        <a:rPr lang="de-DE" sz="1200" b="0" dirty="0">
                          <a:latin typeface="Arial" panose="020B0604020202020204" pitchFamily="34" charset="0"/>
                          <a:cs typeface="Arial" panose="020B0604020202020204" pitchFamily="34" charset="0"/>
                          <a:hlinkClick r:id="rId7"/>
                        </a:rPr>
                        <a:t>Zusammenhang zwischen Weltmeer, Meeresströmungen und Arktis am Beispiel von Mikroplastik</a:t>
                      </a:r>
                      <a:r>
                        <a:rPr lang="de-DE" sz="1200" b="0" dirty="0">
                          <a:latin typeface="Arial" panose="020B0604020202020204" pitchFamily="34" charset="0"/>
                          <a:cs typeface="Arial" panose="020B0604020202020204" pitchFamily="34" charset="0"/>
                        </a:rPr>
                        <a:t>  </a:t>
                      </a:r>
                    </a:p>
                    <a:p>
                      <a:pPr marL="0" indent="0">
                        <a:buFontTx/>
                        <a:buNone/>
                      </a:pP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sym typeface="Wingdings" panose="05000000000000000000" pitchFamily="2" charset="2"/>
                          <a:hlinkClick r:id="rId8"/>
                        </a:rPr>
                        <a:t> „Forscher des Alfred-Wegener-Institutes in Bremerhaven haben bei Untersuchungen von arktischem Eis mehr als </a:t>
                      </a:r>
                      <a:br>
                        <a:rPr lang="de-DE" sz="1200" b="0" dirty="0">
                          <a:latin typeface="Arial" panose="020B0604020202020204" pitchFamily="34" charset="0"/>
                          <a:cs typeface="Arial" panose="020B0604020202020204" pitchFamily="34" charset="0"/>
                          <a:sym typeface="Wingdings" panose="05000000000000000000" pitchFamily="2" charset="2"/>
                          <a:hlinkClick r:id="rId8"/>
                        </a:rPr>
                      </a:br>
                      <a:r>
                        <a:rPr lang="de-DE" sz="1200" b="0" dirty="0">
                          <a:latin typeface="Arial" panose="020B0604020202020204" pitchFamily="34" charset="0"/>
                          <a:cs typeface="Arial" panose="020B0604020202020204" pitchFamily="34" charset="0"/>
                          <a:sym typeface="Wingdings" panose="05000000000000000000" pitchFamily="2" charset="2"/>
                          <a:hlinkClick r:id="rId8"/>
                        </a:rPr>
                        <a:t> </a:t>
                      </a:r>
                      <a:r>
                        <a:rPr lang="de-DE" sz="1200" b="0" u="none" dirty="0">
                          <a:latin typeface="Arial" panose="020B0604020202020204" pitchFamily="34" charset="0"/>
                          <a:cs typeface="Arial" panose="020B0604020202020204" pitchFamily="34" charset="0"/>
                          <a:sym typeface="Wingdings" panose="05000000000000000000" pitchFamily="2" charset="2"/>
                          <a:hlinkClick r:id="rId8"/>
                        </a:rPr>
                        <a:t>         </a:t>
                      </a:r>
                      <a:r>
                        <a:rPr lang="de-DE" sz="1200" b="0" dirty="0">
                          <a:latin typeface="Arial" panose="020B0604020202020204" pitchFamily="34" charset="0"/>
                          <a:cs typeface="Arial" panose="020B0604020202020204" pitchFamily="34" charset="0"/>
                          <a:sym typeface="Wingdings" panose="05000000000000000000" pitchFamily="2" charset="2"/>
                          <a:hlinkClick r:id="rId8"/>
                        </a:rPr>
                        <a:t>12.000 Mikroplastikteilchen pro Liter Meereis gefunden.“</a:t>
                      </a:r>
                      <a:endParaRPr lang="de-DE" sz="1200" b="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de-DE"/>
                    </a:p>
                  </a:txBody>
                  <a:tcPr/>
                </a:tc>
                <a:extLst>
                  <a:ext uri="{0D108BD9-81ED-4DB2-BD59-A6C34878D82A}">
                    <a16:rowId xmlns:a16="http://schemas.microsoft.com/office/drawing/2014/main" val="1901509432"/>
                  </a:ext>
                </a:extLst>
              </a:tr>
              <a:tr h="851995">
                <a:tc gridSpan="3">
                  <a:txBody>
                    <a:bodyPr/>
                    <a:lstStyle/>
                    <a:p>
                      <a:r>
                        <a:rPr lang="de-DE" sz="1200" b="0" u="sng" dirty="0"/>
                        <a:t>Fachbegriffe:</a:t>
                      </a:r>
                    </a:p>
                    <a:p>
                      <a:endParaRPr lang="de-DE" sz="1200" b="0" u="sng" dirty="0"/>
                    </a:p>
                    <a:p>
                      <a:r>
                        <a:rPr lang="de-DE" sz="1200" b="1" u="none" dirty="0"/>
                        <a:t>Ökumene: </a:t>
                      </a:r>
                      <a:r>
                        <a:rPr lang="de-DE" sz="1200" b="0" u="none" dirty="0"/>
                        <a:t>der vom Menschen besiedelte Teil der Erde</a:t>
                      </a:r>
                    </a:p>
                    <a:p>
                      <a:r>
                        <a:rPr lang="de-DE" sz="1200" b="1" u="none" dirty="0"/>
                        <a:t>Anökumene: </a:t>
                      </a:r>
                      <a:r>
                        <a:rPr lang="de-DE" sz="1200" b="0" u="none" dirty="0"/>
                        <a:t>weitgehend unbewohnte Gebiete der Erde</a:t>
                      </a:r>
                    </a:p>
                  </a:txBody>
                  <a:tcPr/>
                </a:tc>
                <a:tc hMerge="1">
                  <a:txBody>
                    <a:bodyPr/>
                    <a:lstStyle/>
                    <a:p>
                      <a:endParaRPr lang="de-DE" sz="1200" b="1" dirty="0"/>
                    </a:p>
                  </a:txBody>
                  <a:tcPr/>
                </a:tc>
                <a:tc hMerge="1">
                  <a:txBody>
                    <a:bodyPr/>
                    <a:lstStyle/>
                    <a:p>
                      <a:endParaRPr lang="de-DE"/>
                    </a:p>
                  </a:txBody>
                  <a:tcPr/>
                </a:tc>
                <a:extLst>
                  <a:ext uri="{0D108BD9-81ED-4DB2-BD59-A6C34878D82A}">
                    <a16:rowId xmlns:a16="http://schemas.microsoft.com/office/drawing/2014/main" val="10003"/>
                  </a:ext>
                </a:extLst>
              </a:tr>
            </a:tbl>
          </a:graphicData>
        </a:graphic>
      </p:graphicFrame>
      <p:sp>
        <p:nvSpPr>
          <p:cNvPr id="4" name="Rechteck 3">
            <a:extLst>
              <a:ext uri="{FF2B5EF4-FFF2-40B4-BE49-F238E27FC236}">
                <a16:creationId xmlns:a16="http://schemas.microsoft.com/office/drawing/2014/main" id="{F2B42D64-F7DE-433B-8682-CF934F5DFEAF}"/>
              </a:ext>
            </a:extLst>
          </p:cNvPr>
          <p:cNvSpPr/>
          <p:nvPr/>
        </p:nvSpPr>
        <p:spPr>
          <a:xfrm>
            <a:off x="9004646" y="135703"/>
            <a:ext cx="2840854" cy="10006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a:t>Sachstrukturanalyse und Zuordnung der Kompetenzen</a:t>
            </a:r>
            <a:endParaRPr lang="de-DE" dirty="0"/>
          </a:p>
        </p:txBody>
      </p:sp>
      <p:graphicFrame>
        <p:nvGraphicFramePr>
          <p:cNvPr id="3" name="Tabelle 2">
            <a:extLst>
              <a:ext uri="{FF2B5EF4-FFF2-40B4-BE49-F238E27FC236}">
                <a16:creationId xmlns:a16="http://schemas.microsoft.com/office/drawing/2014/main" id="{C819CF1A-B533-4768-BF65-A7FA8CA77D7B}"/>
              </a:ext>
            </a:extLst>
          </p:cNvPr>
          <p:cNvGraphicFramePr>
            <a:graphicFrameLocks noGrp="1"/>
          </p:cNvGraphicFramePr>
          <p:nvPr/>
        </p:nvGraphicFramePr>
        <p:xfrm>
          <a:off x="4651899" y="745724"/>
          <a:ext cx="208280" cy="365760"/>
        </p:xfrm>
        <a:graphic>
          <a:graphicData uri="http://schemas.openxmlformats.org/drawingml/2006/table">
            <a:tbl>
              <a:tblPr/>
              <a:tblGrid>
                <a:gridCol w="208280">
                  <a:extLst>
                    <a:ext uri="{9D8B030D-6E8A-4147-A177-3AD203B41FA5}">
                      <a16:colId xmlns:a16="http://schemas.microsoft.com/office/drawing/2014/main" val="3988628481"/>
                    </a:ext>
                  </a:extLst>
                </a:gridCol>
              </a:tblGrid>
              <a:tr h="150921">
                <a:tc>
                  <a:txBody>
                    <a:bodyPr/>
                    <a:lstStyle/>
                    <a:p>
                      <a:endParaRPr lang="de-DE"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2340791361"/>
                  </a:ext>
                </a:extLst>
              </a:tr>
            </a:tbl>
          </a:graphicData>
        </a:graphic>
      </p:graphicFrame>
      <p:graphicFrame>
        <p:nvGraphicFramePr>
          <p:cNvPr id="8" name="Tabelle 7">
            <a:extLst>
              <a:ext uri="{FF2B5EF4-FFF2-40B4-BE49-F238E27FC236}">
                <a16:creationId xmlns:a16="http://schemas.microsoft.com/office/drawing/2014/main" id="{77E3914B-9DF2-44EB-99EC-59F82C755434}"/>
              </a:ext>
            </a:extLst>
          </p:cNvPr>
          <p:cNvGraphicFramePr>
            <a:graphicFrameLocks noGrp="1"/>
          </p:cNvGraphicFramePr>
          <p:nvPr/>
        </p:nvGraphicFramePr>
        <p:xfrm>
          <a:off x="5237825" y="239697"/>
          <a:ext cx="1704513" cy="372862"/>
        </p:xfrm>
        <a:graphic>
          <a:graphicData uri="http://schemas.openxmlformats.org/drawingml/2006/table">
            <a:tbl>
              <a:tblPr/>
              <a:tblGrid>
                <a:gridCol w="1704513">
                  <a:extLst>
                    <a:ext uri="{9D8B030D-6E8A-4147-A177-3AD203B41FA5}">
                      <a16:colId xmlns:a16="http://schemas.microsoft.com/office/drawing/2014/main" val="2365625558"/>
                    </a:ext>
                  </a:extLst>
                </a:gridCol>
              </a:tblGrid>
              <a:tr h="372862">
                <a:tc>
                  <a:txBody>
                    <a:bodyPr/>
                    <a:lstStyle/>
                    <a:p>
                      <a:endParaRPr lang="de-DE"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2612403336"/>
                  </a:ext>
                </a:extLst>
              </a:tr>
            </a:tbl>
          </a:graphicData>
        </a:graphic>
      </p:graphicFrame>
    </p:spTree>
    <p:extLst>
      <p:ext uri="{BB962C8B-B14F-4D97-AF65-F5344CB8AC3E}">
        <p14:creationId xmlns:p14="http://schemas.microsoft.com/office/powerpoint/2010/main" val="21178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26D15B-3593-44CD-879A-72FADD0BA6A3}"/>
              </a:ext>
            </a:extLst>
          </p:cNvPr>
          <p:cNvSpPr>
            <a:spLocks noGrp="1"/>
          </p:cNvSpPr>
          <p:nvPr>
            <p:ph type="title"/>
          </p:nvPr>
        </p:nvSpPr>
        <p:spPr>
          <a:xfrm>
            <a:off x="838200" y="365126"/>
            <a:ext cx="10515600" cy="1015806"/>
          </a:xfrm>
        </p:spPr>
        <p:txBody>
          <a:bodyPr>
            <a:normAutofit fontScale="90000"/>
          </a:bodyPr>
          <a:lstStyle/>
          <a:p>
            <a:pPr algn="ctr"/>
            <a:br>
              <a:rPr lang="de-DE" dirty="0"/>
            </a:br>
            <a:endParaRPr lang="de-DE" dirty="0"/>
          </a:p>
        </p:txBody>
      </p:sp>
      <p:sp>
        <p:nvSpPr>
          <p:cNvPr id="3" name="Inhaltsplatzhalter 2">
            <a:extLst>
              <a:ext uri="{FF2B5EF4-FFF2-40B4-BE49-F238E27FC236}">
                <a16:creationId xmlns:a16="http://schemas.microsoft.com/office/drawing/2014/main" id="{29CB82A2-0C08-4F9A-A2F8-F0460CE75F52}"/>
              </a:ext>
            </a:extLst>
          </p:cNvPr>
          <p:cNvSpPr>
            <a:spLocks noGrp="1"/>
          </p:cNvSpPr>
          <p:nvPr>
            <p:ph idx="1"/>
          </p:nvPr>
        </p:nvSpPr>
        <p:spPr>
          <a:xfrm>
            <a:off x="190130" y="1011457"/>
            <a:ext cx="9658720" cy="5665940"/>
          </a:xfrm>
          <a:ln w="19050">
            <a:solidFill>
              <a:schemeClr val="accent1"/>
            </a:solidFill>
          </a:ln>
        </p:spPr>
        <p:txBody>
          <a:bodyPr>
            <a:normAutofit fontScale="77500" lnSpcReduction="20000"/>
          </a:bodyPr>
          <a:lstStyle/>
          <a:p>
            <a:pPr marL="0" indent="0">
              <a:buNone/>
            </a:pPr>
            <a:endParaRPr lang="de-DE" sz="1600" b="1" dirty="0"/>
          </a:p>
          <a:p>
            <a:pPr marL="0" indent="0">
              <a:buNone/>
            </a:pPr>
            <a:r>
              <a:rPr lang="de-DE" sz="1600" b="1" dirty="0"/>
              <a:t>Nutze das Lehrbuch und finde zu den behandelten geographischen Räumen Beispiele für die intensive Nutzung dieser Regionen.</a:t>
            </a:r>
          </a:p>
          <a:p>
            <a:r>
              <a:rPr lang="de-DE" sz="1500" u="sng" dirty="0"/>
              <a:t>Tropische Regenwälder Südasiens und Südostasiens</a:t>
            </a:r>
            <a:r>
              <a:rPr lang="de-DE" sz="1500" dirty="0"/>
              <a:t>: Ackerbau (Palmöl in Malaysia), Bodenschätze, Holz (Kautschuk, Bambus), Reisanbau (Reiserdteil)</a:t>
            </a:r>
          </a:p>
          <a:p>
            <a:r>
              <a:rPr lang="de-DE" sz="1500" u="sng" dirty="0"/>
              <a:t>Japan</a:t>
            </a:r>
            <a:r>
              <a:rPr lang="de-DE" sz="1500" dirty="0"/>
              <a:t>: 14% der Fläche für Landwirtschaft (Reisanbau, aber auch „Vertical Farming“ in Hochhäusern mit Indoor-Plantagen, Meeresfischerei („Acker Japans“))</a:t>
            </a:r>
          </a:p>
          <a:p>
            <a:r>
              <a:rPr lang="de-DE" sz="1500" u="sng" dirty="0"/>
              <a:t>Republik Malediven</a:t>
            </a:r>
            <a:r>
              <a:rPr lang="de-DE" sz="1500" dirty="0"/>
              <a:t>: Tourismus, Fischfang</a:t>
            </a:r>
          </a:p>
          <a:p>
            <a:r>
              <a:rPr lang="de-DE" sz="1500" u="sng" dirty="0"/>
              <a:t>China: Huang He und seine Schwemmlössebenen</a:t>
            </a:r>
            <a:r>
              <a:rPr lang="de-DE" sz="1500" dirty="0"/>
              <a:t>: Anbau landwirtschaftlicher Kulturen, Trinkwasserversorgung, Erdölförderung</a:t>
            </a:r>
          </a:p>
          <a:p>
            <a:r>
              <a:rPr lang="de-DE" sz="1500" u="sng" dirty="0"/>
              <a:t>China</a:t>
            </a:r>
            <a:r>
              <a:rPr lang="de-DE" sz="1500" dirty="0"/>
              <a:t>: Kohleabbau, Windenergieerzeugung, Wasserkraft (Jangtsekiang)</a:t>
            </a:r>
          </a:p>
          <a:p>
            <a:r>
              <a:rPr lang="de-DE" sz="1500" u="sng" dirty="0"/>
              <a:t>Indien</a:t>
            </a:r>
            <a:r>
              <a:rPr lang="de-DE" sz="1500" dirty="0"/>
              <a:t>: Ackerbau in der Ganges- und Brahmaputraebene (Reis, Weizen, Hirse), Exportkulturen wie Tee, Bananen)</a:t>
            </a:r>
          </a:p>
          <a:p>
            <a:r>
              <a:rPr lang="de-DE" sz="1500" u="sng" dirty="0"/>
              <a:t>Russland</a:t>
            </a:r>
            <a:r>
              <a:rPr lang="de-DE" sz="1500" dirty="0"/>
              <a:t>: Reichtum an Wasser (Brauchwasser, Wasserkraft, Transport) der europäischen und sibirischen Flüssen sowie der Seen, Landwirtschaft </a:t>
            </a:r>
            <a:br>
              <a:rPr lang="de-DE" sz="1500" dirty="0"/>
            </a:br>
            <a:r>
              <a:rPr lang="de-DE" sz="1500" dirty="0"/>
              <a:t>                  im Süden des Osteuropäischen Tieflands, Erdöl/Erdgas und Holz in Westsibirien, Vielfalt an Ressourcen aller Art</a:t>
            </a:r>
          </a:p>
          <a:p>
            <a:r>
              <a:rPr lang="de-DE" sz="1500" u="sng" dirty="0"/>
              <a:t>Weltmeer</a:t>
            </a:r>
            <a:r>
              <a:rPr lang="de-DE" sz="1500" dirty="0"/>
              <a:t>: Nahrungsquelle, Verkehrsraum, Energie- und Rohstofflieferant, Freizeitraum, Abfalldeponie</a:t>
            </a:r>
          </a:p>
          <a:p>
            <a:r>
              <a:rPr lang="de-DE" sz="1500" u="sng" dirty="0"/>
              <a:t>Polargebiete</a:t>
            </a:r>
            <a:r>
              <a:rPr lang="de-DE" sz="1500" dirty="0"/>
              <a:t>: Tourismus, Forschung, EÖ/EG-Förderung in der Arktis</a:t>
            </a:r>
          </a:p>
          <a:p>
            <a:pPr marL="0" indent="0">
              <a:buNone/>
            </a:pPr>
            <a:endParaRPr lang="de-DE" sz="1500" dirty="0"/>
          </a:p>
          <a:p>
            <a:pPr marL="0" indent="0">
              <a:buNone/>
            </a:pPr>
            <a:r>
              <a:rPr lang="de-DE" sz="1500" b="1" dirty="0"/>
              <a:t>Vergleiche die Vielfalt der Nutzung zweier Weltnaturerbe Baikalsee in Russland und Wattenmeer in Deutschland.</a:t>
            </a:r>
            <a:r>
              <a:rPr lang="de-DE" sz="1500" dirty="0"/>
              <a:t>  </a:t>
            </a:r>
          </a:p>
          <a:p>
            <a:r>
              <a:rPr lang="de-DE" sz="1500" dirty="0"/>
              <a:t>Russland: Das Weltnaturerbe </a:t>
            </a:r>
            <a:r>
              <a:rPr lang="de-DE" sz="1500" dirty="0">
                <a:hlinkClick r:id="rId2"/>
              </a:rPr>
              <a:t>Baikalsee</a:t>
            </a:r>
            <a:r>
              <a:rPr lang="de-DE" sz="1500" dirty="0"/>
              <a:t> – Perle Sibiriens in Gefahr? (Studiere insbesondere das Zellulosekombinat </a:t>
            </a:r>
            <a:r>
              <a:rPr lang="de-DE" sz="1500" dirty="0">
                <a:hlinkClick r:id="rId3"/>
              </a:rPr>
              <a:t>Baikalsk</a:t>
            </a:r>
            <a:r>
              <a:rPr lang="de-DE" sz="1500" dirty="0"/>
              <a:t> und die Auswirkungen auf die Umwelt.)</a:t>
            </a:r>
          </a:p>
          <a:p>
            <a:r>
              <a:rPr lang="de-DE" sz="1500" dirty="0"/>
              <a:t>Deutschland: Das Weltnaturerbe </a:t>
            </a:r>
            <a:r>
              <a:rPr lang="de-DE" sz="1500" dirty="0">
                <a:hlinkClick r:id="rId4"/>
              </a:rPr>
              <a:t>Wattenmeer</a:t>
            </a:r>
            <a:r>
              <a:rPr lang="de-DE" sz="1500" dirty="0"/>
              <a:t> – Land zwischen Himmel und Erde in Gefahr? (Studiere insbesondere die Bildung von </a:t>
            </a:r>
            <a:r>
              <a:rPr lang="de-DE" sz="1500" dirty="0">
                <a:hlinkClick r:id="rId5"/>
              </a:rPr>
              <a:t>Paraffinen</a:t>
            </a:r>
            <a:r>
              <a:rPr lang="de-DE" sz="1500" dirty="0"/>
              <a:t> und die Auswirkungen auf die Umwelt.)</a:t>
            </a:r>
          </a:p>
          <a:p>
            <a:pPr marL="0" indent="0">
              <a:buNone/>
            </a:pPr>
            <a:endParaRPr lang="de-DE" sz="1500" dirty="0"/>
          </a:p>
          <a:p>
            <a:pPr marL="0" indent="0">
              <a:buNone/>
            </a:pPr>
            <a:r>
              <a:rPr lang="de-DE" sz="1500" b="1" dirty="0"/>
              <a:t>Nutze das </a:t>
            </a:r>
            <a:r>
              <a:rPr lang="de-DE" sz="1500" b="1" dirty="0">
                <a:hlinkClick r:id="rId6" action="ppaction://hlinkfile"/>
              </a:rPr>
              <a:t>AB</a:t>
            </a:r>
            <a:r>
              <a:rPr lang="de-DE" sz="1500" b="1" dirty="0"/>
              <a:t> </a:t>
            </a:r>
            <a:r>
              <a:rPr lang="de-DE" sz="1500" dirty="0"/>
              <a:t>und</a:t>
            </a:r>
          </a:p>
          <a:p>
            <a:pPr marL="342900" indent="-342900">
              <a:buAutoNum type="alphaLcParenR"/>
            </a:pPr>
            <a:r>
              <a:rPr lang="de-DE" sz="1500" dirty="0"/>
              <a:t>gib einen Überblick über die vielfältige Nutzung der Erde weltweit und im Heimatraum, </a:t>
            </a:r>
          </a:p>
          <a:p>
            <a:pPr marL="342900" indent="-342900">
              <a:buAutoNum type="alphaLcParenR"/>
            </a:pPr>
            <a:r>
              <a:rPr lang="de-DE" sz="1500" dirty="0"/>
              <a:t>Beschreibe an einem selbst gewählten Beispiel aus deinem Heimatraum, dass die Nutzung Folgen für Mensch und Natur hat und</a:t>
            </a:r>
          </a:p>
          <a:p>
            <a:pPr marL="342900" indent="-342900">
              <a:buAutoNum type="alphaLcParenR"/>
            </a:pPr>
            <a:r>
              <a:rPr lang="de-DE" sz="1500" dirty="0"/>
              <a:t>Ermittle deinen ökologischen Fußabdruck, in dem du mit den statistischen Angaben arbeitest. </a:t>
            </a:r>
          </a:p>
          <a:p>
            <a:pPr marL="342900" indent="-342900">
              <a:buAutoNum type="alphaLcParenR"/>
            </a:pPr>
            <a:endParaRPr lang="de-DE" sz="1600" dirty="0"/>
          </a:p>
          <a:p>
            <a:endParaRPr lang="de-DE" sz="1600" dirty="0"/>
          </a:p>
          <a:p>
            <a:endParaRPr lang="de-DE" sz="1600" dirty="0"/>
          </a:p>
          <a:p>
            <a:endParaRPr lang="de-DE" sz="1600" dirty="0"/>
          </a:p>
          <a:p>
            <a:endParaRPr lang="de-DE" sz="1600" dirty="0"/>
          </a:p>
        </p:txBody>
      </p:sp>
      <p:sp>
        <p:nvSpPr>
          <p:cNvPr id="4" name="Rechteck 3">
            <a:extLst>
              <a:ext uri="{FF2B5EF4-FFF2-40B4-BE49-F238E27FC236}">
                <a16:creationId xmlns:a16="http://schemas.microsoft.com/office/drawing/2014/main" id="{343A07DE-C4C8-4258-AD13-865371A30078}"/>
              </a:ext>
            </a:extLst>
          </p:cNvPr>
          <p:cNvSpPr/>
          <p:nvPr/>
        </p:nvSpPr>
        <p:spPr>
          <a:xfrm>
            <a:off x="190130" y="180603"/>
            <a:ext cx="11754220" cy="646331"/>
          </a:xfrm>
          <a:prstGeom prst="rect">
            <a:avLst/>
          </a:prstGeom>
          <a:solidFill>
            <a:schemeClr val="accent1">
              <a:lumMod val="40000"/>
              <a:lumOff val="60000"/>
            </a:schemeClr>
          </a:solidFill>
        </p:spPr>
        <p:txBody>
          <a:bodyPr wrap="square">
            <a:spAutoFit/>
          </a:bodyPr>
          <a:lstStyle/>
          <a:p>
            <a:pPr algn="ctr"/>
            <a:r>
              <a:rPr lang="de-DE" b="1" dirty="0"/>
              <a:t>Modul 4 – Vielfalt der Nutzung der Erde und deren Auswirkungen an einem selbstgewählten Fallbeispiel </a:t>
            </a:r>
            <a:br>
              <a:rPr lang="de-DE" b="1" dirty="0"/>
            </a:br>
            <a:r>
              <a:rPr lang="de-DE" b="1" dirty="0"/>
              <a:t>                   analysieren und erläutern (Kartenarbeit, Arbeit mit Statistiken)</a:t>
            </a:r>
          </a:p>
        </p:txBody>
      </p:sp>
      <p:sp>
        <p:nvSpPr>
          <p:cNvPr id="5" name="Rechteck 4">
            <a:extLst>
              <a:ext uri="{FF2B5EF4-FFF2-40B4-BE49-F238E27FC236}">
                <a16:creationId xmlns:a16="http://schemas.microsoft.com/office/drawing/2014/main" id="{D8C2A748-45F6-45AE-A43C-4D2384C5DB96}"/>
              </a:ext>
            </a:extLst>
          </p:cNvPr>
          <p:cNvSpPr/>
          <p:nvPr/>
        </p:nvSpPr>
        <p:spPr>
          <a:xfrm>
            <a:off x="9848850" y="1011457"/>
            <a:ext cx="2153020" cy="5665939"/>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endParaRPr lang="de-DE" sz="1400" dirty="0"/>
          </a:p>
          <a:p>
            <a:endParaRPr lang="de-DE" sz="1400" dirty="0"/>
          </a:p>
          <a:p>
            <a:r>
              <a:rPr lang="de-DE" sz="1400" dirty="0"/>
              <a:t>Dieses Modul dient als Zeitpuffer und didaktische Reserve. (3 DS)</a:t>
            </a:r>
          </a:p>
          <a:p>
            <a:endParaRPr lang="de-DE" sz="1400" dirty="0"/>
          </a:p>
          <a:p>
            <a:r>
              <a:rPr lang="de-DE" sz="1400" dirty="0"/>
              <a:t>Es reflektiert die Kompetenz </a:t>
            </a:r>
            <a:r>
              <a:rPr lang="de-DE" sz="1400" b="1" dirty="0"/>
              <a:t>„… die vielfältige Nutzung der Erde und deren Auswirkungen erläutern und auf den eigenen Lebensraum anwenden, dazu geeignete Karten und Statistiken auswählen und auswerten.“</a:t>
            </a:r>
          </a:p>
          <a:p>
            <a:endParaRPr lang="de-DE" sz="1400" b="1" dirty="0"/>
          </a:p>
          <a:p>
            <a:r>
              <a:rPr lang="de-DE" sz="1400" dirty="0"/>
              <a:t>Die SuS recherchieren die entsprechenden Lehrbuchseiten und notieren die Vielfalt der Nutzung. Insbesondere nehmen sie zwei Räume unter die Lupe.</a:t>
            </a:r>
          </a:p>
          <a:p>
            <a:endParaRPr lang="de-DE" sz="1400" dirty="0"/>
          </a:p>
          <a:p>
            <a:endParaRPr lang="de-DE" sz="1400" dirty="0"/>
          </a:p>
        </p:txBody>
      </p:sp>
    </p:spTree>
    <p:extLst>
      <p:ext uri="{BB962C8B-B14F-4D97-AF65-F5344CB8AC3E}">
        <p14:creationId xmlns:p14="http://schemas.microsoft.com/office/powerpoint/2010/main" val="3718370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CBF805-6D29-4C81-A0E3-5A5AC48308A4}"/>
              </a:ext>
            </a:extLst>
          </p:cNvPr>
          <p:cNvSpPr>
            <a:spLocks noGrp="1"/>
          </p:cNvSpPr>
          <p:nvPr>
            <p:ph type="title"/>
          </p:nvPr>
        </p:nvSpPr>
        <p:spPr>
          <a:xfrm>
            <a:off x="7830107" y="1349405"/>
            <a:ext cx="3835152" cy="1626833"/>
          </a:xfrm>
          <a:solidFill>
            <a:srgbClr val="FFFF00"/>
          </a:solidFill>
        </p:spPr>
        <p:txBody>
          <a:bodyPr>
            <a:normAutofit fontScale="90000"/>
          </a:bodyPr>
          <a:lstStyle/>
          <a:p>
            <a:pPr algn="ctr"/>
            <a:r>
              <a:rPr lang="de-DE" dirty="0"/>
              <a:t>Gesamtplanungs-übersicht Klassenstufe 8</a:t>
            </a:r>
          </a:p>
        </p:txBody>
      </p:sp>
      <p:sp>
        <p:nvSpPr>
          <p:cNvPr id="3" name="Inhaltsplatzhalter 2">
            <a:extLst>
              <a:ext uri="{FF2B5EF4-FFF2-40B4-BE49-F238E27FC236}">
                <a16:creationId xmlns:a16="http://schemas.microsoft.com/office/drawing/2014/main" id="{634A57F0-DF88-48DE-80C7-0B8D693A3995}"/>
              </a:ext>
            </a:extLst>
          </p:cNvPr>
          <p:cNvSpPr>
            <a:spLocks noGrp="1"/>
          </p:cNvSpPr>
          <p:nvPr>
            <p:ph idx="1"/>
          </p:nvPr>
        </p:nvSpPr>
        <p:spPr>
          <a:xfrm>
            <a:off x="195309" y="266330"/>
            <a:ext cx="11700769" cy="6391922"/>
          </a:xfrm>
        </p:spPr>
        <p:txBody>
          <a:bodyPr>
            <a:normAutofit fontScale="47500" lnSpcReduction="20000"/>
          </a:bodyPr>
          <a:lstStyle/>
          <a:p>
            <a:pPr marL="0" indent="0">
              <a:buNone/>
            </a:pPr>
            <a:r>
              <a:rPr lang="de-DE" b="1" u="sng" dirty="0">
                <a:highlight>
                  <a:srgbClr val="FFFF00"/>
                </a:highlight>
                <a:latin typeface="Arial" panose="020B0604020202020204" pitchFamily="34" charset="0"/>
                <a:cs typeface="Arial" panose="020B0604020202020204" pitchFamily="34" charset="0"/>
              </a:rPr>
              <a:t>1.    Raumausstattung von Ost-, Südost- und Südasien – Naturraum, Bevölkerung und Wirtschaft</a:t>
            </a:r>
          </a:p>
          <a:p>
            <a:pPr marL="0" indent="0">
              <a:buNone/>
            </a:pPr>
            <a:r>
              <a:rPr lang="de-DE" b="1" dirty="0">
                <a:latin typeface="Arial" panose="020B0604020202020204" pitchFamily="34" charset="0"/>
                <a:cs typeface="Arial" panose="020B0604020202020204" pitchFamily="34" charset="0"/>
              </a:rPr>
              <a:t>1.1. Lage und Naturraumausstattung Ost-, Südost- und Südasiens</a:t>
            </a:r>
          </a:p>
          <a:p>
            <a:pPr marL="0" indent="0">
              <a:buNone/>
            </a:pPr>
            <a:r>
              <a:rPr lang="de-DE" b="1" dirty="0">
                <a:latin typeface="Arial" panose="020B0604020202020204" pitchFamily="34" charset="0"/>
                <a:cs typeface="Arial" panose="020B0604020202020204" pitchFamily="34" charset="0"/>
              </a:rPr>
              <a:t>1.2. Verteilung und Entwicklung der Bevölkerung in Ost-, Südost- und Südasien</a:t>
            </a:r>
          </a:p>
          <a:p>
            <a:pPr marL="0" indent="0">
              <a:buNone/>
            </a:pPr>
            <a:r>
              <a:rPr lang="de-DE" b="1" dirty="0">
                <a:latin typeface="Arial" panose="020B0604020202020204" pitchFamily="34" charset="0"/>
                <a:cs typeface="Arial" panose="020B0604020202020204" pitchFamily="34" charset="0"/>
              </a:rPr>
              <a:t>1.3. Vergleich der Wirtschaftskraft ausgewählter Länder Ost-, Südost- und Südasiens</a:t>
            </a:r>
          </a:p>
          <a:p>
            <a:pPr marL="0" indent="0">
              <a:buNone/>
            </a:pPr>
            <a:endParaRPr lang="de-DE" b="1" dirty="0">
              <a:latin typeface="Arial" panose="020B0604020202020204" pitchFamily="34" charset="0"/>
              <a:cs typeface="Arial" panose="020B0604020202020204" pitchFamily="34" charset="0"/>
            </a:endParaRPr>
          </a:p>
          <a:p>
            <a:pPr marL="0" indent="0">
              <a:buNone/>
            </a:pPr>
            <a:r>
              <a:rPr lang="de-DE" b="1" u="sng" dirty="0">
                <a:highlight>
                  <a:srgbClr val="FFFF00"/>
                </a:highlight>
                <a:latin typeface="Arial" panose="020B0604020202020204" pitchFamily="34" charset="0"/>
                <a:cs typeface="Arial" panose="020B0604020202020204" pitchFamily="34" charset="0"/>
              </a:rPr>
              <a:t>2.    China und Indien – aufstrebende Wirtschaftsräume</a:t>
            </a:r>
          </a:p>
          <a:p>
            <a:pPr marL="0" indent="0">
              <a:buNone/>
            </a:pPr>
            <a:r>
              <a:rPr lang="de-DE" b="1" dirty="0">
                <a:latin typeface="Arial" panose="020B0604020202020204" pitchFamily="34" charset="0"/>
                <a:cs typeface="Arial" panose="020B0604020202020204" pitchFamily="34" charset="0"/>
              </a:rPr>
              <a:t>2.1. China - Licht und Schatten einer globalen Wirtschaftsmacht	</a:t>
            </a:r>
          </a:p>
          <a:p>
            <a:pPr marL="0" indent="0">
              <a:buNone/>
            </a:pPr>
            <a:r>
              <a:rPr lang="de-DE" b="1" dirty="0">
                <a:latin typeface="Arial" panose="020B0604020202020204" pitchFamily="34" charset="0"/>
                <a:cs typeface="Arial" panose="020B0604020202020204" pitchFamily="34" charset="0"/>
              </a:rPr>
              <a:t>2.2. Indien - aufstrebendes Schwellenland mit großen Gegensätzen</a:t>
            </a:r>
          </a:p>
          <a:p>
            <a:pPr marL="0" indent="0">
              <a:buNone/>
            </a:pPr>
            <a:r>
              <a:rPr lang="de-DE" b="1" dirty="0">
                <a:latin typeface="Arial" panose="020B0604020202020204" pitchFamily="34" charset="0"/>
                <a:cs typeface="Arial" panose="020B0604020202020204" pitchFamily="34" charset="0"/>
              </a:rPr>
              <a:t>2.3. China und Indien – ein wirtschaftsräumlicher Vergleich</a:t>
            </a:r>
          </a:p>
          <a:p>
            <a:pPr marL="0" indent="0">
              <a:buNone/>
            </a:pPr>
            <a:endParaRPr lang="de-DE" b="1" dirty="0">
              <a:latin typeface="Arial" panose="020B0604020202020204" pitchFamily="34" charset="0"/>
              <a:cs typeface="Arial" panose="020B0604020202020204" pitchFamily="34" charset="0"/>
            </a:endParaRPr>
          </a:p>
          <a:p>
            <a:pPr marL="0" indent="0">
              <a:buNone/>
            </a:pPr>
            <a:r>
              <a:rPr lang="de-DE" b="1" u="sng" dirty="0">
                <a:highlight>
                  <a:srgbClr val="FFFF00"/>
                </a:highlight>
                <a:latin typeface="Arial" panose="020B0604020202020204" pitchFamily="34" charset="0"/>
                <a:cs typeface="Arial" panose="020B0604020202020204" pitchFamily="34" charset="0"/>
              </a:rPr>
              <a:t>3.    Russland – Erschließung und Nutzung des Raumes</a:t>
            </a:r>
          </a:p>
          <a:p>
            <a:pPr marL="0" indent="0">
              <a:buNone/>
            </a:pPr>
            <a:r>
              <a:rPr lang="de-DE" b="1" dirty="0">
                <a:latin typeface="Arial" panose="020B0604020202020204" pitchFamily="34" charset="0"/>
                <a:cs typeface="Arial" panose="020B0604020202020204" pitchFamily="34" charset="0"/>
              </a:rPr>
              <a:t>3.1. Räumliche Orientierung und das Leben der Menschen in Russland</a:t>
            </a:r>
          </a:p>
          <a:p>
            <a:pPr marL="0" indent="0">
              <a:buNone/>
            </a:pPr>
            <a:r>
              <a:rPr lang="de-DE" b="1" dirty="0">
                <a:latin typeface="Arial" panose="020B0604020202020204" pitchFamily="34" charset="0"/>
                <a:cs typeface="Arial" panose="020B0604020202020204" pitchFamily="34" charset="0"/>
              </a:rPr>
              <a:t>3.2. Einordnung Russlands in Ordnungssysteme</a:t>
            </a:r>
          </a:p>
          <a:p>
            <a:pPr marL="0" indent="0">
              <a:buNone/>
            </a:pPr>
            <a:r>
              <a:rPr lang="de-DE" b="1" dirty="0">
                <a:latin typeface="Arial" panose="020B0604020202020204" pitchFamily="34" charset="0"/>
                <a:cs typeface="Arial" panose="020B0604020202020204" pitchFamily="34" charset="0"/>
              </a:rPr>
              <a:t>3.3. Mensch-Umwelt-Beziehungen bei der Ressourcennutzung der subpolaren und gemäßigten Klimazone</a:t>
            </a:r>
          </a:p>
          <a:p>
            <a:pPr marL="0" indent="0">
              <a:buNone/>
            </a:pPr>
            <a:r>
              <a:rPr lang="de-DE" b="1" dirty="0">
                <a:latin typeface="Arial" panose="020B0604020202020204" pitchFamily="34" charset="0"/>
                <a:cs typeface="Arial" panose="020B0604020202020204" pitchFamily="34" charset="0"/>
              </a:rPr>
              <a:t>3.4. abschließende Raumwahrnehmung Russlands (didaktischer Puffer)</a:t>
            </a:r>
          </a:p>
          <a:p>
            <a:pPr marL="0" indent="0">
              <a:buNone/>
            </a:pPr>
            <a:endParaRPr lang="de-DE" b="1" dirty="0">
              <a:latin typeface="Arial" panose="020B0604020202020204" pitchFamily="34" charset="0"/>
              <a:cs typeface="Arial" panose="020B0604020202020204" pitchFamily="34" charset="0"/>
            </a:endParaRPr>
          </a:p>
          <a:p>
            <a:pPr marL="0" indent="0">
              <a:buNone/>
            </a:pPr>
            <a:r>
              <a:rPr lang="de-DE" b="1" u="sng" dirty="0">
                <a:highlight>
                  <a:srgbClr val="FFFF00"/>
                </a:highlight>
                <a:latin typeface="Arial" panose="020B0604020202020204" pitchFamily="34" charset="0"/>
                <a:cs typeface="Arial" panose="020B0604020202020204" pitchFamily="34" charset="0"/>
              </a:rPr>
              <a:t>4.    Das Weltmeer als Zukunftsraum</a:t>
            </a:r>
          </a:p>
          <a:p>
            <a:pPr marL="0" indent="0">
              <a:buNone/>
            </a:pPr>
            <a:r>
              <a:rPr lang="de-DE" b="1" dirty="0">
                <a:latin typeface="Arial" panose="020B0604020202020204" pitchFamily="34" charset="0"/>
                <a:cs typeface="Arial" panose="020B0604020202020204" pitchFamily="34" charset="0"/>
              </a:rPr>
              <a:t>4.1. Gliederung des Weltmeeres und die Bedeutung von Meeresströmungen</a:t>
            </a:r>
          </a:p>
          <a:p>
            <a:pPr marL="0" indent="0">
              <a:buNone/>
            </a:pPr>
            <a:r>
              <a:rPr lang="de-DE" b="1" dirty="0">
                <a:latin typeface="Arial" panose="020B0604020202020204" pitchFamily="34" charset="0"/>
                <a:cs typeface="Arial" panose="020B0604020202020204" pitchFamily="34" charset="0"/>
              </a:rPr>
              <a:t>4.2. Nutzung und Bewahren des Weltmeeres</a:t>
            </a:r>
          </a:p>
          <a:p>
            <a:pPr marL="0" indent="0">
              <a:buNone/>
            </a:pPr>
            <a:endParaRPr lang="de-DE" b="1" dirty="0">
              <a:latin typeface="Arial" panose="020B0604020202020204" pitchFamily="34" charset="0"/>
              <a:cs typeface="Arial" panose="020B0604020202020204" pitchFamily="34" charset="0"/>
            </a:endParaRPr>
          </a:p>
          <a:p>
            <a:pPr marL="0" indent="0">
              <a:buNone/>
            </a:pPr>
            <a:r>
              <a:rPr lang="de-DE" b="1" u="sng" dirty="0">
                <a:highlight>
                  <a:srgbClr val="FFFF00"/>
                </a:highlight>
                <a:latin typeface="Arial" panose="020B0604020202020204" pitchFamily="34" charset="0"/>
                <a:cs typeface="Arial" panose="020B0604020202020204" pitchFamily="34" charset="0"/>
              </a:rPr>
              <a:t>5.    Die Polargebiete – sensible Räume in Gefahr</a:t>
            </a:r>
          </a:p>
          <a:p>
            <a:pPr marL="0" indent="0">
              <a:buNone/>
            </a:pPr>
            <a:r>
              <a:rPr lang="de-DE" b="1" dirty="0">
                <a:latin typeface="Arial" panose="020B0604020202020204" pitchFamily="34" charset="0"/>
                <a:cs typeface="Arial" panose="020B0604020202020204" pitchFamily="34" charset="0"/>
              </a:rPr>
              <a:t>5.1. Leben in der Arktis</a:t>
            </a:r>
          </a:p>
          <a:p>
            <a:pPr marL="0" indent="0">
              <a:buNone/>
            </a:pPr>
            <a:r>
              <a:rPr lang="de-DE" b="1" dirty="0">
                <a:latin typeface="Arial" panose="020B0604020202020204" pitchFamily="34" charset="0"/>
                <a:cs typeface="Arial" panose="020B0604020202020204" pitchFamily="34" charset="0"/>
              </a:rPr>
              <a:t>5.2. Antarktis – Kontinent der Forschung</a:t>
            </a:r>
          </a:p>
          <a:p>
            <a:pPr marL="0" indent="0">
              <a:buNone/>
            </a:pPr>
            <a:r>
              <a:rPr lang="de-DE" b="1" dirty="0">
                <a:latin typeface="Arial" panose="020B0604020202020204" pitchFamily="34" charset="0"/>
                <a:cs typeface="Arial" panose="020B0604020202020204" pitchFamily="34" charset="0"/>
              </a:rPr>
              <a:t>5.3. Vergleich der Polargebiete</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4" name="Titel 1">
            <a:extLst>
              <a:ext uri="{FF2B5EF4-FFF2-40B4-BE49-F238E27FC236}">
                <a16:creationId xmlns:a16="http://schemas.microsoft.com/office/drawing/2014/main" id="{7B28832E-F9E9-45DC-BA70-C3F0E3C407F1}"/>
              </a:ext>
            </a:extLst>
          </p:cNvPr>
          <p:cNvSpPr txBox="1">
            <a:spLocks/>
          </p:cNvSpPr>
          <p:nvPr/>
        </p:nvSpPr>
        <p:spPr>
          <a:xfrm>
            <a:off x="8020050" y="4587905"/>
            <a:ext cx="4083359" cy="1626833"/>
          </a:xfrm>
          <a:prstGeom prst="rect">
            <a:avLst/>
          </a:prstGeom>
          <a:solidFill>
            <a:schemeClr val="bg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nSpc>
                <a:spcPct val="100000"/>
              </a:lnSpc>
              <a:spcBef>
                <a:spcPts val="0"/>
              </a:spcBef>
            </a:pPr>
            <a:r>
              <a:rPr lang="de-DE" sz="1300" b="1" u="sng" dirty="0">
                <a:solidFill>
                  <a:prstClr val="black"/>
                </a:solidFill>
                <a:highlight>
                  <a:srgbClr val="FFFF00"/>
                </a:highlight>
                <a:latin typeface="Arial" panose="020B0604020202020204" pitchFamily="34" charset="0"/>
                <a:ea typeface="+mn-ea"/>
                <a:cs typeface="Arial" panose="020B0604020202020204" pitchFamily="34" charset="0"/>
              </a:rPr>
              <a:t>6. Vielfalt der Nutzung der Erde und   </a:t>
            </a:r>
            <a:br>
              <a:rPr lang="de-DE" sz="1300" b="1" u="sng" dirty="0">
                <a:solidFill>
                  <a:prstClr val="black"/>
                </a:solidFill>
                <a:highlight>
                  <a:srgbClr val="FFFF00"/>
                </a:highlight>
                <a:latin typeface="Arial" panose="020B0604020202020204" pitchFamily="34" charset="0"/>
                <a:ea typeface="+mn-ea"/>
                <a:cs typeface="Arial" panose="020B0604020202020204" pitchFamily="34" charset="0"/>
              </a:rPr>
            </a:br>
            <a:r>
              <a:rPr lang="de-DE" sz="1300" b="1" dirty="0">
                <a:solidFill>
                  <a:prstClr val="black"/>
                </a:solidFill>
                <a:latin typeface="Arial" panose="020B0604020202020204" pitchFamily="34" charset="0"/>
                <a:ea typeface="+mn-ea"/>
                <a:cs typeface="Arial" panose="020B0604020202020204" pitchFamily="34" charset="0"/>
              </a:rPr>
              <a:t>     </a:t>
            </a:r>
            <a:r>
              <a:rPr lang="de-DE" sz="1300" b="1" u="sng" dirty="0">
                <a:solidFill>
                  <a:prstClr val="black"/>
                </a:solidFill>
                <a:highlight>
                  <a:srgbClr val="FFFF00"/>
                </a:highlight>
                <a:latin typeface="Arial" panose="020B0604020202020204" pitchFamily="34" charset="0"/>
                <a:ea typeface="+mn-ea"/>
                <a:cs typeface="Arial" panose="020B0604020202020204" pitchFamily="34" charset="0"/>
              </a:rPr>
              <a:t>deren Auswirkungen an einem </a:t>
            </a:r>
            <a:br>
              <a:rPr lang="de-DE" sz="1300" b="1" u="sng" dirty="0">
                <a:solidFill>
                  <a:prstClr val="black"/>
                </a:solidFill>
                <a:highlight>
                  <a:srgbClr val="FFFF00"/>
                </a:highlight>
                <a:latin typeface="Arial" panose="020B0604020202020204" pitchFamily="34" charset="0"/>
                <a:ea typeface="+mn-ea"/>
                <a:cs typeface="Arial" panose="020B0604020202020204" pitchFamily="34" charset="0"/>
              </a:rPr>
            </a:br>
            <a:r>
              <a:rPr lang="de-DE" sz="1300" b="1" dirty="0">
                <a:solidFill>
                  <a:prstClr val="black"/>
                </a:solidFill>
                <a:latin typeface="Arial" panose="020B0604020202020204" pitchFamily="34" charset="0"/>
                <a:ea typeface="+mn-ea"/>
                <a:cs typeface="Arial" panose="020B0604020202020204" pitchFamily="34" charset="0"/>
              </a:rPr>
              <a:t>     </a:t>
            </a:r>
            <a:r>
              <a:rPr lang="de-DE" sz="1300" b="1" u="sng" dirty="0">
                <a:solidFill>
                  <a:prstClr val="black"/>
                </a:solidFill>
                <a:highlight>
                  <a:srgbClr val="FFFF00"/>
                </a:highlight>
                <a:latin typeface="Arial" panose="020B0604020202020204" pitchFamily="34" charset="0"/>
                <a:ea typeface="+mn-ea"/>
                <a:cs typeface="Arial" panose="020B0604020202020204" pitchFamily="34" charset="0"/>
              </a:rPr>
              <a:t>selbstgewählten Fallbeispiel </a:t>
            </a:r>
            <a:br>
              <a:rPr lang="de-DE" sz="1300" b="1" dirty="0">
                <a:solidFill>
                  <a:prstClr val="black"/>
                </a:solidFill>
                <a:latin typeface="Arial" panose="020B0604020202020204" pitchFamily="34" charset="0"/>
                <a:ea typeface="+mn-ea"/>
                <a:cs typeface="Arial" panose="020B0604020202020204" pitchFamily="34" charset="0"/>
              </a:rPr>
            </a:br>
            <a:r>
              <a:rPr lang="de-DE" sz="1300" b="1" dirty="0">
                <a:solidFill>
                  <a:prstClr val="black"/>
                </a:solidFill>
                <a:latin typeface="Arial" panose="020B0604020202020204" pitchFamily="34" charset="0"/>
                <a:ea typeface="+mn-ea"/>
                <a:cs typeface="Arial" panose="020B0604020202020204" pitchFamily="34" charset="0"/>
              </a:rPr>
              <a:t>     </a:t>
            </a:r>
          </a:p>
          <a:p>
            <a:pPr lvl="0">
              <a:lnSpc>
                <a:spcPct val="100000"/>
              </a:lnSpc>
              <a:spcBef>
                <a:spcPts val="0"/>
              </a:spcBef>
            </a:pPr>
            <a:r>
              <a:rPr lang="de-DE" sz="1300" b="1" dirty="0">
                <a:solidFill>
                  <a:prstClr val="black"/>
                </a:solidFill>
                <a:latin typeface="Arial" panose="020B0604020202020204" pitchFamily="34" charset="0"/>
                <a:ea typeface="+mn-ea"/>
                <a:cs typeface="Arial" panose="020B0604020202020204" pitchFamily="34" charset="0"/>
              </a:rPr>
              <a:t>(didaktischer Puffer am Schuljahresende)</a:t>
            </a:r>
          </a:p>
        </p:txBody>
      </p:sp>
    </p:spTree>
    <p:extLst>
      <p:ext uri="{BB962C8B-B14F-4D97-AF65-F5344CB8AC3E}">
        <p14:creationId xmlns:p14="http://schemas.microsoft.com/office/powerpoint/2010/main" val="56357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5371E2-CA88-46BC-929E-6555854AA435}"/>
              </a:ext>
            </a:extLst>
          </p:cNvPr>
          <p:cNvSpPr>
            <a:spLocks noGrp="1"/>
          </p:cNvSpPr>
          <p:nvPr>
            <p:ph type="ctrTitle"/>
          </p:nvPr>
        </p:nvSpPr>
        <p:spPr>
          <a:xfrm>
            <a:off x="1524000" y="21351"/>
            <a:ext cx="9144000" cy="837066"/>
          </a:xfrm>
        </p:spPr>
        <p:txBody>
          <a:bodyPr>
            <a:normAutofit/>
          </a:bodyPr>
          <a:lstStyle/>
          <a:p>
            <a:r>
              <a:rPr lang="de-DE" sz="2400" dirty="0"/>
              <a:t>Implementierung des Fachlehrplans </a:t>
            </a:r>
            <a:r>
              <a:rPr lang="de-DE" sz="2400" dirty="0">
                <a:sym typeface="Wingdings" panose="05000000000000000000" pitchFamily="2" charset="2"/>
              </a:rPr>
              <a:t> Klassenstufe 8</a:t>
            </a:r>
            <a:endParaRPr lang="de-DE" sz="2400" dirty="0"/>
          </a:p>
        </p:txBody>
      </p:sp>
      <p:sp>
        <p:nvSpPr>
          <p:cNvPr id="3" name="Untertitel 2">
            <a:extLst>
              <a:ext uri="{FF2B5EF4-FFF2-40B4-BE49-F238E27FC236}">
                <a16:creationId xmlns:a16="http://schemas.microsoft.com/office/drawing/2014/main" id="{4521238A-EA65-45E4-96A7-843FAC956CBB}"/>
              </a:ext>
            </a:extLst>
          </p:cNvPr>
          <p:cNvSpPr>
            <a:spLocks noGrp="1"/>
          </p:cNvSpPr>
          <p:nvPr>
            <p:ph type="subTitle" idx="1"/>
          </p:nvPr>
        </p:nvSpPr>
        <p:spPr>
          <a:xfrm>
            <a:off x="167951" y="942392"/>
            <a:ext cx="11672596" cy="5673012"/>
          </a:xfrm>
        </p:spPr>
        <p:txBody>
          <a:bodyPr>
            <a:normAutofit lnSpcReduction="10000"/>
          </a:bodyPr>
          <a:lstStyle/>
          <a:p>
            <a:r>
              <a:rPr lang="de-DE" b="1" dirty="0">
                <a:solidFill>
                  <a:srgbClr val="FF0000"/>
                </a:solidFill>
              </a:rPr>
              <a:t>Regionen: </a:t>
            </a:r>
          </a:p>
          <a:p>
            <a:endParaRPr lang="de-DE" b="1" dirty="0">
              <a:solidFill>
                <a:srgbClr val="FF0000"/>
              </a:solidFill>
            </a:endParaRPr>
          </a:p>
          <a:p>
            <a:r>
              <a:rPr lang="de-DE" b="1" dirty="0">
                <a:solidFill>
                  <a:srgbClr val="FF0000"/>
                </a:solidFill>
              </a:rPr>
              <a:t>Begriffe: </a:t>
            </a:r>
          </a:p>
          <a:p>
            <a:endParaRPr lang="de-DE" b="1" dirty="0">
              <a:solidFill>
                <a:srgbClr val="FF0000"/>
              </a:solidFill>
            </a:endParaRPr>
          </a:p>
          <a:p>
            <a:r>
              <a:rPr lang="de-DE" b="1" dirty="0">
                <a:solidFill>
                  <a:srgbClr val="FF0000"/>
                </a:solidFill>
              </a:rPr>
              <a:t>Karte: </a:t>
            </a:r>
          </a:p>
          <a:p>
            <a:endParaRPr lang="de-DE" b="1" dirty="0">
              <a:solidFill>
                <a:srgbClr val="FF0000"/>
              </a:solidFill>
            </a:endParaRPr>
          </a:p>
          <a:p>
            <a:r>
              <a:rPr lang="de-DE" b="1" dirty="0">
                <a:solidFill>
                  <a:srgbClr val="FF0000"/>
                </a:solidFill>
              </a:rPr>
              <a:t>Beziehungen: </a:t>
            </a:r>
          </a:p>
          <a:p>
            <a:endParaRPr lang="de-DE" b="1" dirty="0">
              <a:solidFill>
                <a:srgbClr val="FF0000"/>
              </a:solidFill>
            </a:endParaRPr>
          </a:p>
          <a:p>
            <a:r>
              <a:rPr lang="de-DE" b="1" dirty="0">
                <a:solidFill>
                  <a:srgbClr val="FF0000"/>
                </a:solidFill>
              </a:rPr>
              <a:t>Systematik:</a:t>
            </a:r>
          </a:p>
          <a:p>
            <a:endParaRPr lang="de-DE" b="1" dirty="0">
              <a:solidFill>
                <a:srgbClr val="FF0000"/>
              </a:solidFill>
            </a:endParaRPr>
          </a:p>
          <a:p>
            <a:r>
              <a:rPr lang="de-DE" b="1" dirty="0">
                <a:solidFill>
                  <a:srgbClr val="FF0000"/>
                </a:solidFill>
              </a:rPr>
              <a:t>Zukunft:</a:t>
            </a:r>
          </a:p>
          <a:p>
            <a:endParaRPr lang="de-DE" b="1" dirty="0">
              <a:solidFill>
                <a:srgbClr val="FF0000"/>
              </a:solidFill>
            </a:endParaRPr>
          </a:p>
          <a:p>
            <a:r>
              <a:rPr lang="de-DE" b="1" dirty="0">
                <a:solidFill>
                  <a:srgbClr val="FF0000"/>
                </a:solidFill>
              </a:rPr>
              <a:t>Subsphären:</a:t>
            </a:r>
          </a:p>
          <a:p>
            <a:endParaRPr lang="de-DE" dirty="0"/>
          </a:p>
          <a:p>
            <a:endParaRPr lang="de-DE" dirty="0"/>
          </a:p>
          <a:p>
            <a:endParaRPr lang="de-DE" dirty="0"/>
          </a:p>
        </p:txBody>
      </p:sp>
      <p:pic>
        <p:nvPicPr>
          <p:cNvPr id="4" name="Grafik 3">
            <a:extLst>
              <a:ext uri="{FF2B5EF4-FFF2-40B4-BE49-F238E27FC236}">
                <a16:creationId xmlns:a16="http://schemas.microsoft.com/office/drawing/2014/main" id="{B5F7C751-EA14-4B9B-B037-0AA85CB20D96}"/>
              </a:ext>
            </a:extLst>
          </p:cNvPr>
          <p:cNvPicPr>
            <a:picLocks noChangeAspect="1"/>
          </p:cNvPicPr>
          <p:nvPr/>
        </p:nvPicPr>
        <p:blipFill>
          <a:blip r:embed="rId2"/>
          <a:stretch>
            <a:fillRect/>
          </a:stretch>
        </p:blipFill>
        <p:spPr>
          <a:xfrm>
            <a:off x="1262062" y="2490787"/>
            <a:ext cx="2238375" cy="2047875"/>
          </a:xfrm>
          <a:prstGeom prst="rect">
            <a:avLst/>
          </a:prstGeom>
        </p:spPr>
      </p:pic>
    </p:spTree>
    <p:extLst>
      <p:ext uri="{BB962C8B-B14F-4D97-AF65-F5344CB8AC3E}">
        <p14:creationId xmlns:p14="http://schemas.microsoft.com/office/powerpoint/2010/main" val="333012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5371E2-CA88-46BC-929E-6555854AA435}"/>
              </a:ext>
            </a:extLst>
          </p:cNvPr>
          <p:cNvSpPr>
            <a:spLocks noGrp="1"/>
          </p:cNvSpPr>
          <p:nvPr>
            <p:ph type="ctrTitle"/>
          </p:nvPr>
        </p:nvSpPr>
        <p:spPr>
          <a:xfrm>
            <a:off x="1524000" y="21351"/>
            <a:ext cx="9144000" cy="837066"/>
          </a:xfrm>
        </p:spPr>
        <p:txBody>
          <a:bodyPr>
            <a:normAutofit/>
          </a:bodyPr>
          <a:lstStyle/>
          <a:p>
            <a:r>
              <a:rPr lang="de-DE" sz="2400" dirty="0"/>
              <a:t>Implementierung des Fachlehrplans </a:t>
            </a:r>
            <a:r>
              <a:rPr lang="de-DE" sz="2400" dirty="0">
                <a:sym typeface="Wingdings" panose="05000000000000000000" pitchFamily="2" charset="2"/>
              </a:rPr>
              <a:t> Klassenstufe 8</a:t>
            </a:r>
            <a:endParaRPr lang="de-DE" sz="2400" dirty="0"/>
          </a:p>
        </p:txBody>
      </p:sp>
      <p:sp>
        <p:nvSpPr>
          <p:cNvPr id="3" name="Untertitel 2">
            <a:extLst>
              <a:ext uri="{FF2B5EF4-FFF2-40B4-BE49-F238E27FC236}">
                <a16:creationId xmlns:a16="http://schemas.microsoft.com/office/drawing/2014/main" id="{4521238A-EA65-45E4-96A7-843FAC956CBB}"/>
              </a:ext>
            </a:extLst>
          </p:cNvPr>
          <p:cNvSpPr>
            <a:spLocks noGrp="1"/>
          </p:cNvSpPr>
          <p:nvPr>
            <p:ph type="subTitle" idx="1"/>
          </p:nvPr>
        </p:nvSpPr>
        <p:spPr>
          <a:xfrm>
            <a:off x="167951" y="942392"/>
            <a:ext cx="11672596" cy="5673012"/>
          </a:xfrm>
          <a:ln>
            <a:solidFill>
              <a:schemeClr val="tx1"/>
            </a:solidFill>
          </a:ln>
        </p:spPr>
        <p:txBody>
          <a:bodyPr>
            <a:normAutofit fontScale="92500" lnSpcReduction="10000"/>
          </a:bodyPr>
          <a:lstStyle/>
          <a:p>
            <a:endParaRPr lang="de-DE" dirty="0"/>
          </a:p>
          <a:p>
            <a:r>
              <a:rPr lang="de-DE" b="1" dirty="0">
                <a:solidFill>
                  <a:srgbClr val="FF0000"/>
                </a:solidFill>
              </a:rPr>
              <a:t>Regionen</a:t>
            </a:r>
            <a:r>
              <a:rPr lang="de-DE" dirty="0"/>
              <a:t>: </a:t>
            </a:r>
          </a:p>
          <a:p>
            <a:r>
              <a:rPr lang="de-DE" dirty="0"/>
              <a:t>China, Indien, Russland, Weltmeer, Polargebiete, aber auch Japan, Vietnam, Nepal oder Indonesien</a:t>
            </a:r>
          </a:p>
          <a:p>
            <a:endParaRPr lang="de-DE" dirty="0"/>
          </a:p>
          <a:p>
            <a:r>
              <a:rPr lang="de-DE" b="1" dirty="0">
                <a:solidFill>
                  <a:srgbClr val="FF0000"/>
                </a:solidFill>
              </a:rPr>
              <a:t>Begriffe</a:t>
            </a:r>
            <a:r>
              <a:rPr lang="de-DE" dirty="0"/>
              <a:t>: </a:t>
            </a:r>
          </a:p>
          <a:p>
            <a:r>
              <a:rPr lang="de-DE" dirty="0"/>
              <a:t>Monsun, Wirbelsturm, Aufschüttungsebene, Schwellenland, Industrieland, Globalisierung, Verstädterung, Nachhaltigkeit, Ressource, Infrastruktur, Dauerfrostboden, Meeresströmung, Welthandel, Ökumene/Anökumene</a:t>
            </a:r>
          </a:p>
          <a:p>
            <a:endParaRPr lang="de-DE" dirty="0"/>
          </a:p>
          <a:p>
            <a:r>
              <a:rPr lang="de-DE" b="1" dirty="0">
                <a:solidFill>
                  <a:srgbClr val="FF0000"/>
                </a:solidFill>
              </a:rPr>
              <a:t>Karte</a:t>
            </a:r>
            <a:r>
              <a:rPr lang="de-DE" dirty="0"/>
              <a:t>: </a:t>
            </a:r>
          </a:p>
          <a:p>
            <a:r>
              <a:rPr lang="de-DE" dirty="0"/>
              <a:t>geeignete thematische Karten auswählen und auswerten, </a:t>
            </a:r>
            <a:r>
              <a:rPr lang="de-DE" u="sng" dirty="0"/>
              <a:t>Profil- und Kartenskizzen anfertigen</a:t>
            </a:r>
          </a:p>
          <a:p>
            <a:endParaRPr lang="de-DE" dirty="0"/>
          </a:p>
          <a:p>
            <a:r>
              <a:rPr lang="de-DE" b="1" dirty="0">
                <a:solidFill>
                  <a:srgbClr val="FF0000"/>
                </a:solidFill>
              </a:rPr>
              <a:t>Beziehungen</a:t>
            </a:r>
            <a:r>
              <a:rPr lang="de-DE" dirty="0"/>
              <a:t>: </a:t>
            </a:r>
          </a:p>
          <a:p>
            <a:r>
              <a:rPr lang="de-DE" dirty="0"/>
              <a:t>Wechselbeziehungen zwischen Geofaktoren graphisch darstellen, erläutern und erklären, Mensch-Umweltbeziehungen analysieren und erläutern</a:t>
            </a:r>
          </a:p>
          <a:p>
            <a:endParaRPr lang="de-DE" dirty="0"/>
          </a:p>
          <a:p>
            <a:endParaRPr lang="de-DE" dirty="0"/>
          </a:p>
          <a:p>
            <a:endParaRPr lang="de-DE" dirty="0"/>
          </a:p>
          <a:p>
            <a:endParaRPr lang="de-DE" dirty="0"/>
          </a:p>
        </p:txBody>
      </p:sp>
      <p:pic>
        <p:nvPicPr>
          <p:cNvPr id="4" name="Grafik 3">
            <a:extLst>
              <a:ext uri="{FF2B5EF4-FFF2-40B4-BE49-F238E27FC236}">
                <a16:creationId xmlns:a16="http://schemas.microsoft.com/office/drawing/2014/main" id="{0CCFA276-194B-4D74-A38C-98F43CB8C608}"/>
              </a:ext>
            </a:extLst>
          </p:cNvPr>
          <p:cNvPicPr>
            <a:picLocks noChangeAspect="1"/>
          </p:cNvPicPr>
          <p:nvPr/>
        </p:nvPicPr>
        <p:blipFill>
          <a:blip r:embed="rId2"/>
          <a:stretch>
            <a:fillRect/>
          </a:stretch>
        </p:blipFill>
        <p:spPr>
          <a:xfrm>
            <a:off x="466725" y="304996"/>
            <a:ext cx="1824037" cy="1274792"/>
          </a:xfrm>
          <a:prstGeom prst="rect">
            <a:avLst/>
          </a:prstGeom>
        </p:spPr>
      </p:pic>
    </p:spTree>
    <p:extLst>
      <p:ext uri="{BB962C8B-B14F-4D97-AF65-F5344CB8AC3E}">
        <p14:creationId xmlns:p14="http://schemas.microsoft.com/office/powerpoint/2010/main" val="20998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5371E2-CA88-46BC-929E-6555854AA435}"/>
              </a:ext>
            </a:extLst>
          </p:cNvPr>
          <p:cNvSpPr>
            <a:spLocks noGrp="1"/>
          </p:cNvSpPr>
          <p:nvPr>
            <p:ph type="ctrTitle"/>
          </p:nvPr>
        </p:nvSpPr>
        <p:spPr>
          <a:xfrm>
            <a:off x="1524000" y="21351"/>
            <a:ext cx="9144000" cy="837066"/>
          </a:xfrm>
        </p:spPr>
        <p:txBody>
          <a:bodyPr>
            <a:normAutofit/>
          </a:bodyPr>
          <a:lstStyle/>
          <a:p>
            <a:r>
              <a:rPr lang="de-DE" sz="2400" dirty="0"/>
              <a:t>Implementierung des Fachlehrplans </a:t>
            </a:r>
            <a:r>
              <a:rPr lang="de-DE" sz="2400" dirty="0">
                <a:sym typeface="Wingdings" panose="05000000000000000000" pitchFamily="2" charset="2"/>
              </a:rPr>
              <a:t> Klassenstufe 8</a:t>
            </a:r>
            <a:endParaRPr lang="de-DE" sz="2400" dirty="0"/>
          </a:p>
        </p:txBody>
      </p:sp>
      <p:sp>
        <p:nvSpPr>
          <p:cNvPr id="3" name="Untertitel 2">
            <a:extLst>
              <a:ext uri="{FF2B5EF4-FFF2-40B4-BE49-F238E27FC236}">
                <a16:creationId xmlns:a16="http://schemas.microsoft.com/office/drawing/2014/main" id="{4521238A-EA65-45E4-96A7-843FAC956CBB}"/>
              </a:ext>
            </a:extLst>
          </p:cNvPr>
          <p:cNvSpPr>
            <a:spLocks noGrp="1"/>
          </p:cNvSpPr>
          <p:nvPr>
            <p:ph type="subTitle" idx="1"/>
          </p:nvPr>
        </p:nvSpPr>
        <p:spPr>
          <a:xfrm>
            <a:off x="167951" y="942392"/>
            <a:ext cx="11672596" cy="5673012"/>
          </a:xfrm>
          <a:noFill/>
          <a:ln>
            <a:solidFill>
              <a:schemeClr val="tx1"/>
            </a:solidFill>
          </a:ln>
        </p:spPr>
        <p:txBody>
          <a:bodyPr>
            <a:normAutofit/>
          </a:bodyPr>
          <a:lstStyle/>
          <a:p>
            <a:endParaRPr lang="de-DE" dirty="0"/>
          </a:p>
          <a:p>
            <a:r>
              <a:rPr lang="de-DE" b="1" dirty="0">
                <a:solidFill>
                  <a:srgbClr val="FF0000"/>
                </a:solidFill>
              </a:rPr>
              <a:t>Systematik</a:t>
            </a:r>
            <a:r>
              <a:rPr lang="de-DE" dirty="0"/>
              <a:t>:</a:t>
            </a:r>
          </a:p>
          <a:p>
            <a:r>
              <a:rPr lang="de-DE" dirty="0"/>
              <a:t>Räumliche Orientierungsraster, Ordnungsmuster, Mentalmap</a:t>
            </a:r>
          </a:p>
          <a:p>
            <a:endParaRPr lang="de-DE" dirty="0"/>
          </a:p>
          <a:p>
            <a:r>
              <a:rPr lang="de-DE" b="1" dirty="0">
                <a:solidFill>
                  <a:srgbClr val="FF0000"/>
                </a:solidFill>
              </a:rPr>
              <a:t>Zukunft</a:t>
            </a:r>
            <a:r>
              <a:rPr lang="de-DE" dirty="0"/>
              <a:t>:</a:t>
            </a:r>
          </a:p>
          <a:p>
            <a:r>
              <a:rPr lang="de-DE" dirty="0"/>
              <a:t>Problemfelder, Lösungsansätze, Bedeutung des Umweltschutzes, Wachstumsgrenzen, Arbeits- und Lebensbedingungen, Konsumverhalten, Schutzmaßnahmen, Einfluss auf Leben und Wirtschaften, Zukunftsraum, Leitbild der nachhaltigen Entwicklung, Nutzungsansprüche, Interessenkonflikte, Eingriffe, Maßnahmen</a:t>
            </a:r>
          </a:p>
          <a:p>
            <a:endParaRPr lang="de-DE" dirty="0"/>
          </a:p>
          <a:p>
            <a:r>
              <a:rPr lang="de-DE" b="1" dirty="0">
                <a:solidFill>
                  <a:srgbClr val="FF0000"/>
                </a:solidFill>
              </a:rPr>
              <a:t>Subsphären</a:t>
            </a:r>
            <a:r>
              <a:rPr lang="de-DE" dirty="0"/>
              <a:t>:</a:t>
            </a:r>
          </a:p>
          <a:p>
            <a:r>
              <a:rPr lang="de-DE" dirty="0"/>
              <a:t>Bevölkerung, Wirtschaft, Relief, Klima (Luftmassen, subpolare und gemäßigte Klimazone), Geologischer Bau, Boden, Wasser</a:t>
            </a:r>
          </a:p>
          <a:p>
            <a:endParaRPr lang="de-DE" dirty="0"/>
          </a:p>
          <a:p>
            <a:endParaRPr lang="de-DE" dirty="0"/>
          </a:p>
          <a:p>
            <a:endParaRPr lang="de-DE" dirty="0"/>
          </a:p>
          <a:p>
            <a:endParaRPr lang="de-DE" dirty="0"/>
          </a:p>
        </p:txBody>
      </p:sp>
      <p:pic>
        <p:nvPicPr>
          <p:cNvPr id="4" name="Grafik 3">
            <a:extLst>
              <a:ext uri="{FF2B5EF4-FFF2-40B4-BE49-F238E27FC236}">
                <a16:creationId xmlns:a16="http://schemas.microsoft.com/office/drawing/2014/main" id="{AD308977-95F6-436B-8580-679F8D2A005A}"/>
              </a:ext>
            </a:extLst>
          </p:cNvPr>
          <p:cNvPicPr>
            <a:picLocks noChangeAspect="1"/>
          </p:cNvPicPr>
          <p:nvPr/>
        </p:nvPicPr>
        <p:blipFill>
          <a:blip r:embed="rId2"/>
          <a:stretch>
            <a:fillRect/>
          </a:stretch>
        </p:blipFill>
        <p:spPr>
          <a:xfrm>
            <a:off x="612569" y="305305"/>
            <a:ext cx="1822862" cy="1274174"/>
          </a:xfrm>
          <a:prstGeom prst="rect">
            <a:avLst/>
          </a:prstGeom>
        </p:spPr>
      </p:pic>
    </p:spTree>
    <p:extLst>
      <p:ext uri="{BB962C8B-B14F-4D97-AF65-F5344CB8AC3E}">
        <p14:creationId xmlns:p14="http://schemas.microsoft.com/office/powerpoint/2010/main" val="58216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EDC3F1-86AB-44AF-934E-3F4683A48AC0}"/>
              </a:ext>
            </a:extLst>
          </p:cNvPr>
          <p:cNvSpPr>
            <a:spLocks noGrp="1"/>
          </p:cNvSpPr>
          <p:nvPr>
            <p:ph type="title"/>
          </p:nvPr>
        </p:nvSpPr>
        <p:spPr>
          <a:xfrm>
            <a:off x="124671" y="365125"/>
            <a:ext cx="6584039" cy="666007"/>
          </a:xfrm>
          <a:ln>
            <a:solidFill>
              <a:schemeClr val="tx1"/>
            </a:solidFill>
          </a:ln>
        </p:spPr>
        <p:txBody>
          <a:bodyPr>
            <a:normAutofit/>
          </a:bodyPr>
          <a:lstStyle/>
          <a:p>
            <a:pPr algn="ctr"/>
            <a:r>
              <a:rPr lang="de-DE" sz="1800" b="1" dirty="0"/>
              <a:t>Topographie des nord-, ost-, süd- und südostasiatischen Raumes</a:t>
            </a:r>
          </a:p>
        </p:txBody>
      </p:sp>
      <p:sp>
        <p:nvSpPr>
          <p:cNvPr id="3" name="Inhaltsplatzhalter 2">
            <a:extLst>
              <a:ext uri="{FF2B5EF4-FFF2-40B4-BE49-F238E27FC236}">
                <a16:creationId xmlns:a16="http://schemas.microsoft.com/office/drawing/2014/main" id="{2354A9CF-DAD0-4F09-845E-8C021C49004A}"/>
              </a:ext>
            </a:extLst>
          </p:cNvPr>
          <p:cNvSpPr>
            <a:spLocks noGrp="1"/>
          </p:cNvSpPr>
          <p:nvPr>
            <p:ph idx="1"/>
          </p:nvPr>
        </p:nvSpPr>
        <p:spPr>
          <a:xfrm>
            <a:off x="124672" y="1216241"/>
            <a:ext cx="11942658" cy="5182418"/>
          </a:xfrm>
          <a:solidFill>
            <a:schemeClr val="bg1"/>
          </a:solidFill>
          <a:ln>
            <a:solidFill>
              <a:schemeClr val="tx1"/>
            </a:solidFill>
          </a:ln>
        </p:spPr>
        <p:txBody>
          <a:bodyPr>
            <a:normAutofit fontScale="40000" lnSpcReduction="20000"/>
          </a:bodyPr>
          <a:lstStyle/>
          <a:p>
            <a:pPr marL="0" indent="0">
              <a:lnSpc>
                <a:spcPct val="120000"/>
              </a:lnSpc>
              <a:buNone/>
            </a:pPr>
            <a:endParaRPr lang="de-DE" sz="2600" u="sng" dirty="0"/>
          </a:p>
          <a:p>
            <a:pPr marL="0" indent="0">
              <a:lnSpc>
                <a:spcPct val="120000"/>
              </a:lnSpc>
              <a:buNone/>
            </a:pPr>
            <a:r>
              <a:rPr lang="de-DE" sz="3000" u="sng" dirty="0"/>
              <a:t>Länder</a:t>
            </a:r>
            <a:r>
              <a:rPr lang="de-DE" sz="3000" dirty="0"/>
              <a:t>:</a:t>
            </a:r>
          </a:p>
          <a:p>
            <a:pPr marL="0" indent="0">
              <a:lnSpc>
                <a:spcPct val="120000"/>
              </a:lnSpc>
              <a:buNone/>
            </a:pPr>
            <a:r>
              <a:rPr lang="de-DE" sz="3000" dirty="0"/>
              <a:t>Nordkorea, Südkorea, Japan, Taiwan, China</a:t>
            </a:r>
            <a:br>
              <a:rPr lang="de-DE" sz="3000" dirty="0"/>
            </a:br>
            <a:r>
              <a:rPr lang="de-DE" sz="3000" dirty="0"/>
              <a:t>Indien, Bangladesch, Nepal</a:t>
            </a:r>
            <a:br>
              <a:rPr lang="de-DE" sz="3000" dirty="0"/>
            </a:br>
            <a:r>
              <a:rPr lang="de-DE" sz="3000" dirty="0"/>
              <a:t>Thailand, Laos, Vietnam, Malaysia, Indonesien</a:t>
            </a:r>
            <a:br>
              <a:rPr lang="de-DE" sz="3000" dirty="0"/>
            </a:br>
            <a:r>
              <a:rPr lang="de-DE" sz="3000" dirty="0"/>
              <a:t>Russland, Ukraine</a:t>
            </a:r>
          </a:p>
          <a:p>
            <a:pPr marL="0" indent="0">
              <a:lnSpc>
                <a:spcPct val="120000"/>
              </a:lnSpc>
              <a:buNone/>
            </a:pPr>
            <a:r>
              <a:rPr lang="de-DE" sz="3000" u="sng" dirty="0"/>
              <a:t>Städte</a:t>
            </a:r>
            <a:r>
              <a:rPr lang="de-DE" sz="3000" dirty="0"/>
              <a:t>:</a:t>
            </a:r>
          </a:p>
          <a:p>
            <a:pPr marL="0" indent="0">
              <a:lnSpc>
                <a:spcPct val="120000"/>
              </a:lnSpc>
              <a:buNone/>
            </a:pPr>
            <a:r>
              <a:rPr lang="de-DE" sz="3000" dirty="0"/>
              <a:t>Seoul, Tokio, Peking, Shanghai, Hongkong, Taipeh, Hanoi, Jakarta, Singapur, Delhi, Mumbai, Moskau, St. Petersburg, Kiew, Station Wostok</a:t>
            </a:r>
          </a:p>
          <a:p>
            <a:pPr marL="0" indent="0">
              <a:lnSpc>
                <a:spcPct val="120000"/>
              </a:lnSpc>
              <a:buNone/>
            </a:pPr>
            <a:r>
              <a:rPr lang="de-DE" sz="3000" u="sng" dirty="0"/>
              <a:t>Inseln/ Halbinsel</a:t>
            </a:r>
            <a:r>
              <a:rPr lang="de-DE" sz="3000" dirty="0"/>
              <a:t>:</a:t>
            </a:r>
          </a:p>
          <a:p>
            <a:pPr marL="0" indent="0">
              <a:lnSpc>
                <a:spcPct val="120000"/>
              </a:lnSpc>
              <a:buNone/>
            </a:pPr>
            <a:r>
              <a:rPr lang="de-DE" sz="3000" dirty="0"/>
              <a:t>Kamtschatka, Hokkaido, Honshu, Borneo, Sumatra, Java, Malediven</a:t>
            </a:r>
          </a:p>
          <a:p>
            <a:pPr marL="0" indent="0">
              <a:lnSpc>
                <a:spcPct val="120000"/>
              </a:lnSpc>
              <a:buNone/>
            </a:pPr>
            <a:r>
              <a:rPr lang="de-DE" sz="3000" u="sng" dirty="0"/>
              <a:t>Gewässer</a:t>
            </a:r>
            <a:r>
              <a:rPr lang="de-DE" sz="3000" dirty="0"/>
              <a:t>:</a:t>
            </a:r>
          </a:p>
          <a:p>
            <a:pPr marL="0" indent="0">
              <a:lnSpc>
                <a:spcPct val="120000"/>
              </a:lnSpc>
              <a:buNone/>
            </a:pPr>
            <a:r>
              <a:rPr lang="de-DE" sz="3000" dirty="0"/>
              <a:t>Nordpolarmeer, Indischer Ozean, Pazifischer Ozean, Ochotskisches Meer, Japanisches Meer, Ostchinesisches Meer, Südchinesisches Meer</a:t>
            </a:r>
            <a:br>
              <a:rPr lang="de-DE" sz="3000" dirty="0"/>
            </a:br>
            <a:r>
              <a:rPr lang="de-DE" sz="3000" dirty="0"/>
              <a:t>Ob, Jenissej, Lena, Amur, Huang He, Jangtsekiang, Mekong, Ganges, Brahmaputra, Indus</a:t>
            </a:r>
            <a:br>
              <a:rPr lang="de-DE" sz="3000" dirty="0"/>
            </a:br>
            <a:r>
              <a:rPr lang="de-DE" sz="3000" dirty="0"/>
              <a:t>Malakkastraße, Sundastraße, Baikalsee, Aralsee</a:t>
            </a:r>
          </a:p>
          <a:p>
            <a:pPr marL="0" indent="0">
              <a:lnSpc>
                <a:spcPct val="120000"/>
              </a:lnSpc>
              <a:buNone/>
            </a:pPr>
            <a:r>
              <a:rPr lang="de-DE" sz="3000" u="sng" dirty="0"/>
              <a:t>Landschaften</a:t>
            </a:r>
          </a:p>
          <a:p>
            <a:pPr marL="0" indent="0">
              <a:lnSpc>
                <a:spcPct val="120000"/>
              </a:lnSpc>
              <a:buNone/>
            </a:pPr>
            <a:r>
              <a:rPr lang="de-DE" sz="3000" dirty="0"/>
              <a:t>Sibirien, Gobi, Mandschurei, Große Ebene, Rotes Becken, Hochland von Tibet, Himalaya, Mt. Everest, Gangesebene, Kunlun Shan, Pamir, Hochland von Dekkan, Westghats, Ostghats </a:t>
            </a:r>
          </a:p>
          <a:p>
            <a:pPr marL="0" indent="0">
              <a:lnSpc>
                <a:spcPct val="120000"/>
              </a:lnSpc>
              <a:buNone/>
            </a:pPr>
            <a:r>
              <a:rPr lang="de-DE" sz="3000" dirty="0"/>
              <a:t>Antarktis, Nordpol, Südpol                                                       </a:t>
            </a:r>
          </a:p>
          <a:p>
            <a:pPr marL="0" indent="0">
              <a:lnSpc>
                <a:spcPct val="120000"/>
              </a:lnSpc>
              <a:buNone/>
            </a:pPr>
            <a:endParaRPr lang="de-DE" sz="2600" dirty="0"/>
          </a:p>
          <a:p>
            <a:pPr marL="0" indent="0">
              <a:buNone/>
            </a:pPr>
            <a:endParaRPr lang="de-DE" dirty="0"/>
          </a:p>
        </p:txBody>
      </p:sp>
      <p:sp>
        <p:nvSpPr>
          <p:cNvPr id="5" name="Rechteck 4">
            <a:extLst>
              <a:ext uri="{FF2B5EF4-FFF2-40B4-BE49-F238E27FC236}">
                <a16:creationId xmlns:a16="http://schemas.microsoft.com/office/drawing/2014/main" id="{ABCEF1E9-64BA-4D7D-81B3-644BE8B18CCB}"/>
              </a:ext>
            </a:extLst>
          </p:cNvPr>
          <p:cNvSpPr/>
          <p:nvPr/>
        </p:nvSpPr>
        <p:spPr>
          <a:xfrm>
            <a:off x="7457243" y="365125"/>
            <a:ext cx="4039340" cy="6660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Nur eine Auswahl!</a:t>
            </a:r>
          </a:p>
        </p:txBody>
      </p:sp>
    </p:spTree>
    <p:extLst>
      <p:ext uri="{BB962C8B-B14F-4D97-AF65-F5344CB8AC3E}">
        <p14:creationId xmlns:p14="http://schemas.microsoft.com/office/powerpoint/2010/main" val="31060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7539-193C-4DDF-BB02-471744ACDAD6}"/>
              </a:ext>
            </a:extLst>
          </p:cNvPr>
          <p:cNvSpPr>
            <a:spLocks noGrp="1"/>
          </p:cNvSpPr>
          <p:nvPr>
            <p:ph type="title"/>
          </p:nvPr>
        </p:nvSpPr>
        <p:spPr>
          <a:xfrm>
            <a:off x="1106118" y="2692238"/>
            <a:ext cx="2125354" cy="1359526"/>
          </a:xfrm>
        </p:spPr>
        <p:txBody>
          <a:bodyPr>
            <a:noAutofit/>
          </a:bodyPr>
          <a:lstStyle/>
          <a:p>
            <a:pPr algn="ctr"/>
            <a:r>
              <a:rPr lang="de-DE" sz="2400" dirty="0"/>
              <a:t>1. Halbjahr</a:t>
            </a:r>
          </a:p>
        </p:txBody>
      </p:sp>
      <p:pic>
        <p:nvPicPr>
          <p:cNvPr id="4" name="Grafik 3">
            <a:extLst>
              <a:ext uri="{FF2B5EF4-FFF2-40B4-BE49-F238E27FC236}">
                <a16:creationId xmlns:a16="http://schemas.microsoft.com/office/drawing/2014/main" id="{EAA6AF06-2B45-4922-A2AA-D151583C4CC4}"/>
              </a:ext>
            </a:extLst>
          </p:cNvPr>
          <p:cNvPicPr>
            <a:picLocks noChangeAspect="1"/>
          </p:cNvPicPr>
          <p:nvPr/>
        </p:nvPicPr>
        <p:blipFill>
          <a:blip r:embed="rId2"/>
          <a:stretch>
            <a:fillRect/>
          </a:stretch>
        </p:blipFill>
        <p:spPr>
          <a:xfrm>
            <a:off x="2974019" y="1151576"/>
            <a:ext cx="7717655" cy="5682057"/>
          </a:xfrm>
          <a:prstGeom prst="rect">
            <a:avLst/>
          </a:prstGeom>
        </p:spPr>
      </p:pic>
      <p:pic>
        <p:nvPicPr>
          <p:cNvPr id="3" name="Grafik 2">
            <a:extLst>
              <a:ext uri="{FF2B5EF4-FFF2-40B4-BE49-F238E27FC236}">
                <a16:creationId xmlns:a16="http://schemas.microsoft.com/office/drawing/2014/main" id="{39ADD462-4747-45EA-93B3-343459F0ED61}"/>
              </a:ext>
            </a:extLst>
          </p:cNvPr>
          <p:cNvPicPr>
            <a:picLocks noChangeAspect="1"/>
          </p:cNvPicPr>
          <p:nvPr/>
        </p:nvPicPr>
        <p:blipFill>
          <a:blip r:embed="rId3"/>
          <a:stretch>
            <a:fillRect/>
          </a:stretch>
        </p:blipFill>
        <p:spPr>
          <a:xfrm>
            <a:off x="941033" y="36065"/>
            <a:ext cx="7492753" cy="1133571"/>
          </a:xfrm>
          <a:prstGeom prst="rect">
            <a:avLst/>
          </a:prstGeom>
        </p:spPr>
      </p:pic>
    </p:spTree>
    <p:extLst>
      <p:ext uri="{BB962C8B-B14F-4D97-AF65-F5344CB8AC3E}">
        <p14:creationId xmlns:p14="http://schemas.microsoft.com/office/powerpoint/2010/main" val="182178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7539-193C-4DDF-BB02-471744ACDAD6}"/>
              </a:ext>
            </a:extLst>
          </p:cNvPr>
          <p:cNvSpPr>
            <a:spLocks noGrp="1"/>
          </p:cNvSpPr>
          <p:nvPr>
            <p:ph type="title"/>
          </p:nvPr>
        </p:nvSpPr>
        <p:spPr>
          <a:xfrm>
            <a:off x="9841745" y="304145"/>
            <a:ext cx="1568535" cy="399985"/>
          </a:xfrm>
        </p:spPr>
        <p:txBody>
          <a:bodyPr>
            <a:noAutofit/>
          </a:bodyPr>
          <a:lstStyle/>
          <a:p>
            <a:pPr algn="ctr"/>
            <a:r>
              <a:rPr lang="de-DE" sz="2400" dirty="0"/>
              <a:t>1. Halbjahr</a:t>
            </a:r>
          </a:p>
        </p:txBody>
      </p:sp>
      <p:pic>
        <p:nvPicPr>
          <p:cNvPr id="4" name="Grafik 3">
            <a:extLst>
              <a:ext uri="{FF2B5EF4-FFF2-40B4-BE49-F238E27FC236}">
                <a16:creationId xmlns:a16="http://schemas.microsoft.com/office/drawing/2014/main" id="{EAA6AF06-2B45-4922-A2AA-D151583C4CC4}"/>
              </a:ext>
            </a:extLst>
          </p:cNvPr>
          <p:cNvPicPr>
            <a:picLocks noChangeAspect="1"/>
          </p:cNvPicPr>
          <p:nvPr/>
        </p:nvPicPr>
        <p:blipFill>
          <a:blip r:embed="rId2"/>
          <a:stretch>
            <a:fillRect/>
          </a:stretch>
        </p:blipFill>
        <p:spPr>
          <a:xfrm>
            <a:off x="158621" y="180105"/>
            <a:ext cx="8991600" cy="6619988"/>
          </a:xfrm>
          <a:prstGeom prst="rect">
            <a:avLst/>
          </a:prstGeom>
        </p:spPr>
      </p:pic>
      <p:sp>
        <p:nvSpPr>
          <p:cNvPr id="5" name="Rechteck 4">
            <a:extLst>
              <a:ext uri="{FF2B5EF4-FFF2-40B4-BE49-F238E27FC236}">
                <a16:creationId xmlns:a16="http://schemas.microsoft.com/office/drawing/2014/main" id="{A88558F0-5C56-4B65-8DE1-882D95A45FDD}"/>
              </a:ext>
            </a:extLst>
          </p:cNvPr>
          <p:cNvSpPr/>
          <p:nvPr/>
        </p:nvSpPr>
        <p:spPr>
          <a:xfrm>
            <a:off x="9150221" y="1054358"/>
            <a:ext cx="2951584" cy="15654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 Raumausstattung </a:t>
            </a:r>
          </a:p>
          <a:p>
            <a:pPr algn="ctr"/>
            <a:r>
              <a:rPr lang="de-DE" sz="1600" dirty="0"/>
              <a:t>von OA-SOA-SA – Naturraum, Bevölkerung und Wirtschaft</a:t>
            </a:r>
          </a:p>
        </p:txBody>
      </p:sp>
      <p:sp>
        <p:nvSpPr>
          <p:cNvPr id="6" name="Rechteck 5">
            <a:extLst>
              <a:ext uri="{FF2B5EF4-FFF2-40B4-BE49-F238E27FC236}">
                <a16:creationId xmlns:a16="http://schemas.microsoft.com/office/drawing/2014/main" id="{EAE45145-D175-4850-802E-C9F1F26B66DA}"/>
              </a:ext>
            </a:extLst>
          </p:cNvPr>
          <p:cNvSpPr/>
          <p:nvPr/>
        </p:nvSpPr>
        <p:spPr>
          <a:xfrm>
            <a:off x="9150221" y="2664068"/>
            <a:ext cx="2951584" cy="7371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2</a:t>
            </a:r>
            <a:r>
              <a:rPr lang="de-DE" sz="1600" dirty="0"/>
              <a:t>: China und Indien – aufstrebende Wirtschaftsräume</a:t>
            </a:r>
          </a:p>
        </p:txBody>
      </p:sp>
      <p:sp>
        <p:nvSpPr>
          <p:cNvPr id="8" name="Rechteck 7">
            <a:extLst>
              <a:ext uri="{FF2B5EF4-FFF2-40B4-BE49-F238E27FC236}">
                <a16:creationId xmlns:a16="http://schemas.microsoft.com/office/drawing/2014/main" id="{6D3F24EB-586B-462C-A0CB-755875251ED4}"/>
              </a:ext>
            </a:extLst>
          </p:cNvPr>
          <p:cNvSpPr/>
          <p:nvPr/>
        </p:nvSpPr>
        <p:spPr>
          <a:xfrm>
            <a:off x="9150221" y="3445481"/>
            <a:ext cx="2951584" cy="9982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 Raumausstattung </a:t>
            </a:r>
          </a:p>
          <a:p>
            <a:pPr algn="ctr"/>
            <a:r>
              <a:rPr lang="de-DE" sz="1600" dirty="0"/>
              <a:t>von OA-SOA-SA– Naturraum, Bevölkerung und Wirtschaft</a:t>
            </a:r>
          </a:p>
        </p:txBody>
      </p:sp>
      <p:sp>
        <p:nvSpPr>
          <p:cNvPr id="10" name="Rechteck 9">
            <a:extLst>
              <a:ext uri="{FF2B5EF4-FFF2-40B4-BE49-F238E27FC236}">
                <a16:creationId xmlns:a16="http://schemas.microsoft.com/office/drawing/2014/main" id="{F627D6EB-0AE7-4667-A805-44991942949E}"/>
              </a:ext>
            </a:extLst>
          </p:cNvPr>
          <p:cNvSpPr/>
          <p:nvPr/>
        </p:nvSpPr>
        <p:spPr>
          <a:xfrm>
            <a:off x="9150221" y="4488023"/>
            <a:ext cx="2951584" cy="12713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2</a:t>
            </a:r>
            <a:r>
              <a:rPr lang="de-DE" sz="1600" dirty="0"/>
              <a:t>: China und Indien – aufstrebende Wirtschaftsräume</a:t>
            </a:r>
          </a:p>
        </p:txBody>
      </p:sp>
      <p:sp>
        <p:nvSpPr>
          <p:cNvPr id="11" name="Rechteck 10">
            <a:extLst>
              <a:ext uri="{FF2B5EF4-FFF2-40B4-BE49-F238E27FC236}">
                <a16:creationId xmlns:a16="http://schemas.microsoft.com/office/drawing/2014/main" id="{991313E5-64D7-48BE-965D-DABFBB317932}"/>
              </a:ext>
            </a:extLst>
          </p:cNvPr>
          <p:cNvSpPr/>
          <p:nvPr/>
        </p:nvSpPr>
        <p:spPr>
          <a:xfrm>
            <a:off x="9150221" y="6351787"/>
            <a:ext cx="2951584" cy="4483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2</a:t>
            </a:r>
            <a:r>
              <a:rPr lang="de-DE" sz="1600" dirty="0"/>
              <a:t>: China und Indien – aufstrebende Wirtschaftsräume</a:t>
            </a:r>
          </a:p>
        </p:txBody>
      </p:sp>
      <p:sp>
        <p:nvSpPr>
          <p:cNvPr id="12" name="Rechteck 11">
            <a:extLst>
              <a:ext uri="{FF2B5EF4-FFF2-40B4-BE49-F238E27FC236}">
                <a16:creationId xmlns:a16="http://schemas.microsoft.com/office/drawing/2014/main" id="{8A1A28A8-889E-4884-820E-7FDAACD8D2BB}"/>
              </a:ext>
            </a:extLst>
          </p:cNvPr>
          <p:cNvSpPr/>
          <p:nvPr/>
        </p:nvSpPr>
        <p:spPr>
          <a:xfrm>
            <a:off x="9150221" y="5803642"/>
            <a:ext cx="2951584" cy="5038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b="1" dirty="0"/>
              <a:t>Modul 1</a:t>
            </a:r>
            <a:r>
              <a:rPr lang="de-DE" sz="1600" dirty="0"/>
              <a:t>: Raumausstattung </a:t>
            </a:r>
          </a:p>
          <a:p>
            <a:pPr algn="ctr"/>
            <a:r>
              <a:rPr lang="de-DE" sz="1600" dirty="0"/>
              <a:t>von OA-SOA-SA - …</a:t>
            </a:r>
          </a:p>
        </p:txBody>
      </p:sp>
      <p:cxnSp>
        <p:nvCxnSpPr>
          <p:cNvPr id="14" name="Gerader Verbinder 13">
            <a:extLst>
              <a:ext uri="{FF2B5EF4-FFF2-40B4-BE49-F238E27FC236}">
                <a16:creationId xmlns:a16="http://schemas.microsoft.com/office/drawing/2014/main" id="{1D4E630F-27ED-49F5-8E1E-1099DBC33AFA}"/>
              </a:ext>
            </a:extLst>
          </p:cNvPr>
          <p:cNvCxnSpPr/>
          <p:nvPr/>
        </p:nvCxnSpPr>
        <p:spPr>
          <a:xfrm>
            <a:off x="2817845" y="1222310"/>
            <a:ext cx="1903445" cy="0"/>
          </a:xfrm>
          <a:prstGeom prst="line">
            <a:avLst/>
          </a:prstGeom>
          <a:ln w="25400">
            <a:solidFill>
              <a:srgbClr val="00B050"/>
            </a:solidFill>
          </a:ln>
        </p:spPr>
        <p:style>
          <a:lnRef idx="3">
            <a:schemeClr val="accent2"/>
          </a:lnRef>
          <a:fillRef idx="0">
            <a:schemeClr val="accent2"/>
          </a:fillRef>
          <a:effectRef idx="2">
            <a:schemeClr val="accent2"/>
          </a:effectRef>
          <a:fontRef idx="minor">
            <a:schemeClr val="tx1"/>
          </a:fontRef>
        </p:style>
      </p:cxnSp>
      <p:cxnSp>
        <p:nvCxnSpPr>
          <p:cNvPr id="15" name="Gerader Verbinder 14">
            <a:extLst>
              <a:ext uri="{FF2B5EF4-FFF2-40B4-BE49-F238E27FC236}">
                <a16:creationId xmlns:a16="http://schemas.microsoft.com/office/drawing/2014/main" id="{77550ED3-58AD-4C32-9571-4AF966E2C86B}"/>
              </a:ext>
            </a:extLst>
          </p:cNvPr>
          <p:cNvCxnSpPr>
            <a:cxnSpLocks/>
          </p:cNvCxnSpPr>
          <p:nvPr/>
        </p:nvCxnSpPr>
        <p:spPr>
          <a:xfrm>
            <a:off x="2817845" y="1971870"/>
            <a:ext cx="3601616" cy="0"/>
          </a:xfrm>
          <a:prstGeom prst="line">
            <a:avLst/>
          </a:prstGeom>
          <a:ln w="25400"/>
        </p:spPr>
        <p:style>
          <a:lnRef idx="3">
            <a:schemeClr val="accent2"/>
          </a:lnRef>
          <a:fillRef idx="0">
            <a:schemeClr val="accent2"/>
          </a:fillRef>
          <a:effectRef idx="2">
            <a:schemeClr val="accent2"/>
          </a:effectRef>
          <a:fontRef idx="minor">
            <a:schemeClr val="tx1"/>
          </a:fontRef>
        </p:style>
      </p:cxnSp>
      <p:cxnSp>
        <p:nvCxnSpPr>
          <p:cNvPr id="19" name="Gerader Verbinder 18">
            <a:extLst>
              <a:ext uri="{FF2B5EF4-FFF2-40B4-BE49-F238E27FC236}">
                <a16:creationId xmlns:a16="http://schemas.microsoft.com/office/drawing/2014/main" id="{CCB2B4BD-028E-417D-AB9A-B8887A61AD39}"/>
              </a:ext>
            </a:extLst>
          </p:cNvPr>
          <p:cNvCxnSpPr>
            <a:cxnSpLocks/>
          </p:cNvCxnSpPr>
          <p:nvPr/>
        </p:nvCxnSpPr>
        <p:spPr>
          <a:xfrm>
            <a:off x="3315478" y="4211216"/>
            <a:ext cx="5632579" cy="0"/>
          </a:xfrm>
          <a:prstGeom prst="line">
            <a:avLst/>
          </a:prstGeom>
          <a:ln w="25400">
            <a:solidFill>
              <a:srgbClr val="00B050"/>
            </a:solidFill>
          </a:ln>
        </p:spPr>
        <p:style>
          <a:lnRef idx="3">
            <a:schemeClr val="accent2"/>
          </a:lnRef>
          <a:fillRef idx="0">
            <a:schemeClr val="accent2"/>
          </a:fillRef>
          <a:effectRef idx="2">
            <a:schemeClr val="accent2"/>
          </a:effectRef>
          <a:fontRef idx="minor">
            <a:schemeClr val="tx1"/>
          </a:fontRef>
        </p:style>
      </p:cxnSp>
      <p:cxnSp>
        <p:nvCxnSpPr>
          <p:cNvPr id="21" name="Gerader Verbinder 20">
            <a:extLst>
              <a:ext uri="{FF2B5EF4-FFF2-40B4-BE49-F238E27FC236}">
                <a16:creationId xmlns:a16="http://schemas.microsoft.com/office/drawing/2014/main" id="{52235723-7507-470F-A5F8-06FD0E004639}"/>
              </a:ext>
            </a:extLst>
          </p:cNvPr>
          <p:cNvCxnSpPr>
            <a:cxnSpLocks/>
          </p:cNvCxnSpPr>
          <p:nvPr/>
        </p:nvCxnSpPr>
        <p:spPr>
          <a:xfrm>
            <a:off x="2886269" y="6002693"/>
            <a:ext cx="4121021" cy="0"/>
          </a:xfrm>
          <a:prstGeom prst="line">
            <a:avLst/>
          </a:prstGeom>
          <a:ln w="25400">
            <a:solidFill>
              <a:srgbClr val="00B050"/>
            </a:solidFill>
          </a:ln>
        </p:spPr>
        <p:style>
          <a:lnRef idx="3">
            <a:schemeClr val="accent2"/>
          </a:lnRef>
          <a:fillRef idx="0">
            <a:schemeClr val="accent2"/>
          </a:fillRef>
          <a:effectRef idx="2">
            <a:schemeClr val="accent2"/>
          </a:effectRef>
          <a:fontRef idx="minor">
            <a:schemeClr val="tx1"/>
          </a:fontRef>
        </p:style>
      </p:cxnSp>
      <p:cxnSp>
        <p:nvCxnSpPr>
          <p:cNvPr id="23" name="Gerader Verbinder 22">
            <a:extLst>
              <a:ext uri="{FF2B5EF4-FFF2-40B4-BE49-F238E27FC236}">
                <a16:creationId xmlns:a16="http://schemas.microsoft.com/office/drawing/2014/main" id="{C94AAA6D-03B4-449C-B0FB-D456C6CF20D8}"/>
              </a:ext>
            </a:extLst>
          </p:cNvPr>
          <p:cNvCxnSpPr>
            <a:cxnSpLocks/>
          </p:cNvCxnSpPr>
          <p:nvPr/>
        </p:nvCxnSpPr>
        <p:spPr>
          <a:xfrm>
            <a:off x="10888825" y="1971870"/>
            <a:ext cx="914399" cy="0"/>
          </a:xfrm>
          <a:prstGeom prst="line">
            <a:avLst/>
          </a:prstGeom>
          <a:ln w="25400">
            <a:solidFill>
              <a:srgbClr val="00B050"/>
            </a:solidFill>
          </a:ln>
        </p:spPr>
        <p:style>
          <a:lnRef idx="3">
            <a:schemeClr val="accent2"/>
          </a:lnRef>
          <a:fillRef idx="0">
            <a:schemeClr val="accent2"/>
          </a:fillRef>
          <a:effectRef idx="2">
            <a:schemeClr val="accent2"/>
          </a:effectRef>
          <a:fontRef idx="minor">
            <a:schemeClr val="tx1"/>
          </a:fontRef>
        </p:style>
      </p:cxnSp>
      <p:cxnSp>
        <p:nvCxnSpPr>
          <p:cNvPr id="28" name="Gerader Verbinder 27">
            <a:extLst>
              <a:ext uri="{FF2B5EF4-FFF2-40B4-BE49-F238E27FC236}">
                <a16:creationId xmlns:a16="http://schemas.microsoft.com/office/drawing/2014/main" id="{ABC16C03-417A-4892-9BC7-02FBD27FE599}"/>
              </a:ext>
            </a:extLst>
          </p:cNvPr>
          <p:cNvCxnSpPr>
            <a:cxnSpLocks/>
          </p:cNvCxnSpPr>
          <p:nvPr/>
        </p:nvCxnSpPr>
        <p:spPr>
          <a:xfrm>
            <a:off x="9489233" y="2208245"/>
            <a:ext cx="1001486" cy="0"/>
          </a:xfrm>
          <a:prstGeom prst="line">
            <a:avLst/>
          </a:prstGeom>
          <a:ln w="25400"/>
        </p:spPr>
        <p:style>
          <a:lnRef idx="3">
            <a:schemeClr val="accent2"/>
          </a:lnRef>
          <a:fillRef idx="0">
            <a:schemeClr val="accent2"/>
          </a:fillRef>
          <a:effectRef idx="2">
            <a:schemeClr val="accent2"/>
          </a:effectRef>
          <a:fontRef idx="minor">
            <a:schemeClr val="tx1"/>
          </a:fontRef>
        </p:style>
      </p:cxnSp>
      <p:cxnSp>
        <p:nvCxnSpPr>
          <p:cNvPr id="31" name="Gerader Verbinder 30">
            <a:extLst>
              <a:ext uri="{FF2B5EF4-FFF2-40B4-BE49-F238E27FC236}">
                <a16:creationId xmlns:a16="http://schemas.microsoft.com/office/drawing/2014/main" id="{72FC38DF-AE33-4736-BBE8-A644466E3DF0}"/>
              </a:ext>
            </a:extLst>
          </p:cNvPr>
          <p:cNvCxnSpPr/>
          <p:nvPr/>
        </p:nvCxnSpPr>
        <p:spPr>
          <a:xfrm>
            <a:off x="2491273" y="2948473"/>
            <a:ext cx="5812972"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E84A91A3-754E-45C1-8A60-22123E056ECE}"/>
              </a:ext>
            </a:extLst>
          </p:cNvPr>
          <p:cNvCxnSpPr>
            <a:cxnSpLocks/>
          </p:cNvCxnSpPr>
          <p:nvPr/>
        </p:nvCxnSpPr>
        <p:spPr>
          <a:xfrm>
            <a:off x="10888825" y="2208245"/>
            <a:ext cx="914399"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7038391C-43A3-4FEA-8E9F-1DFFD1069430}"/>
              </a:ext>
            </a:extLst>
          </p:cNvPr>
          <p:cNvCxnSpPr/>
          <p:nvPr/>
        </p:nvCxnSpPr>
        <p:spPr>
          <a:xfrm>
            <a:off x="2886269" y="2432482"/>
            <a:ext cx="5307820" cy="0"/>
          </a:xfrm>
          <a:prstGeom prst="line">
            <a:avLst/>
          </a:prstGeom>
          <a:ln w="28575">
            <a:solidFill>
              <a:schemeClr val="accent1">
                <a:lumMod val="60000"/>
                <a:lumOff val="40000"/>
              </a:schemeClr>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1447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7539-193C-4DDF-BB02-471744ACDAD6}"/>
              </a:ext>
            </a:extLst>
          </p:cNvPr>
          <p:cNvSpPr>
            <a:spLocks noGrp="1"/>
          </p:cNvSpPr>
          <p:nvPr>
            <p:ph type="title"/>
          </p:nvPr>
        </p:nvSpPr>
        <p:spPr>
          <a:xfrm>
            <a:off x="9890902" y="266538"/>
            <a:ext cx="1568535" cy="399985"/>
          </a:xfrm>
          <a:noFill/>
          <a:ln>
            <a:solidFill>
              <a:schemeClr val="tx1"/>
            </a:solidFill>
          </a:ln>
        </p:spPr>
        <p:txBody>
          <a:bodyPr>
            <a:noAutofit/>
          </a:bodyPr>
          <a:lstStyle/>
          <a:p>
            <a:pPr algn="ctr"/>
            <a:r>
              <a:rPr lang="de-DE" sz="2400" dirty="0"/>
              <a:t>1. Halbjahr</a:t>
            </a:r>
          </a:p>
        </p:txBody>
      </p:sp>
      <p:pic>
        <p:nvPicPr>
          <p:cNvPr id="3" name="Grafik 2">
            <a:extLst>
              <a:ext uri="{FF2B5EF4-FFF2-40B4-BE49-F238E27FC236}">
                <a16:creationId xmlns:a16="http://schemas.microsoft.com/office/drawing/2014/main" id="{8C04DE41-D10F-4B52-98FF-CE136A61BE42}"/>
              </a:ext>
            </a:extLst>
          </p:cNvPr>
          <p:cNvPicPr>
            <a:picLocks noChangeAspect="1"/>
          </p:cNvPicPr>
          <p:nvPr/>
        </p:nvPicPr>
        <p:blipFill>
          <a:blip r:embed="rId2"/>
          <a:stretch>
            <a:fillRect/>
          </a:stretch>
        </p:blipFill>
        <p:spPr>
          <a:xfrm>
            <a:off x="550603" y="266538"/>
            <a:ext cx="8982075" cy="1362075"/>
          </a:xfrm>
          <a:prstGeom prst="rect">
            <a:avLst/>
          </a:prstGeom>
        </p:spPr>
      </p:pic>
      <p:sp>
        <p:nvSpPr>
          <p:cNvPr id="5" name="Rechteck 4">
            <a:extLst>
              <a:ext uri="{FF2B5EF4-FFF2-40B4-BE49-F238E27FC236}">
                <a16:creationId xmlns:a16="http://schemas.microsoft.com/office/drawing/2014/main" id="{89603B43-A960-47BE-B94E-03932A316168}"/>
              </a:ext>
            </a:extLst>
          </p:cNvPr>
          <p:cNvSpPr/>
          <p:nvPr/>
        </p:nvSpPr>
        <p:spPr>
          <a:xfrm>
            <a:off x="550603" y="1912776"/>
            <a:ext cx="11196638" cy="447869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de-DE" sz="3200" u="sng" dirty="0"/>
              <a:t>Zuordnung der </a:t>
            </a:r>
            <a:r>
              <a:rPr lang="de-DE" sz="3200" u="sng" dirty="0">
                <a:solidFill>
                  <a:srgbClr val="FF0000"/>
                </a:solidFill>
              </a:rPr>
              <a:t>Fachbegriffe</a:t>
            </a:r>
            <a:r>
              <a:rPr lang="de-DE" sz="3200" u="sng" dirty="0"/>
              <a:t> zu den Wissensbeständen</a:t>
            </a:r>
          </a:p>
          <a:p>
            <a:endParaRPr lang="de-DE" sz="3200" u="sng" dirty="0"/>
          </a:p>
          <a:p>
            <a:r>
              <a:rPr lang="de-DE" sz="2400" b="1" dirty="0"/>
              <a:t>Thema 1: Strukturen und Prozesse in ausgewählten Räumen Asiens</a:t>
            </a:r>
          </a:p>
          <a:p>
            <a:endParaRPr lang="de-DE" sz="2400" dirty="0"/>
          </a:p>
          <a:p>
            <a:r>
              <a:rPr lang="de-DE" sz="2400" dirty="0"/>
              <a:t>Modul 1 – Raumausstattung von Ost-, Südost- und Südasien – Naturraum, Bevölkerung </a:t>
            </a:r>
            <a:br>
              <a:rPr lang="de-DE" sz="2400" dirty="0"/>
            </a:br>
            <a:r>
              <a:rPr lang="de-DE" sz="2400" dirty="0"/>
              <a:t>                    und Wirtschaft</a:t>
            </a:r>
          </a:p>
          <a:p>
            <a:r>
              <a:rPr lang="de-DE" sz="2400" dirty="0"/>
              <a:t>	      (</a:t>
            </a:r>
            <a:r>
              <a:rPr lang="de-DE" sz="2400" dirty="0">
                <a:solidFill>
                  <a:srgbClr val="FF0000"/>
                </a:solidFill>
              </a:rPr>
              <a:t>Monsun, Wirbelsturm, Aufschüttungsebene, Schwellenland, Industrieland</a:t>
            </a:r>
            <a:r>
              <a:rPr lang="de-DE" sz="2400" dirty="0"/>
              <a:t>)</a:t>
            </a:r>
            <a:br>
              <a:rPr lang="de-DE" sz="2400" dirty="0"/>
            </a:br>
            <a:endParaRPr lang="de-DE" sz="2400" dirty="0"/>
          </a:p>
          <a:p>
            <a:r>
              <a:rPr lang="de-DE" sz="2400" dirty="0"/>
              <a:t>Modul 2 – China und Indien – aufstrebende Wirtschaftsräume</a:t>
            </a:r>
          </a:p>
          <a:p>
            <a:r>
              <a:rPr lang="de-DE" sz="2400" dirty="0"/>
              <a:t>	      (</a:t>
            </a:r>
            <a:r>
              <a:rPr lang="de-DE" sz="2400" dirty="0">
                <a:solidFill>
                  <a:srgbClr val="FF0000"/>
                </a:solidFill>
              </a:rPr>
              <a:t>Globalisierung, Verstädterung</a:t>
            </a:r>
            <a:r>
              <a:rPr lang="de-DE" sz="2400" dirty="0"/>
              <a:t>)</a:t>
            </a:r>
          </a:p>
        </p:txBody>
      </p:sp>
      <p:sp>
        <p:nvSpPr>
          <p:cNvPr id="6" name="Ellipse 5">
            <a:extLst>
              <a:ext uri="{FF2B5EF4-FFF2-40B4-BE49-F238E27FC236}">
                <a16:creationId xmlns:a16="http://schemas.microsoft.com/office/drawing/2014/main" id="{308C9F97-2E0E-4DCF-8D5B-AB78F649DECD}"/>
              </a:ext>
            </a:extLst>
          </p:cNvPr>
          <p:cNvSpPr/>
          <p:nvPr/>
        </p:nvSpPr>
        <p:spPr>
          <a:xfrm>
            <a:off x="10120944" y="947575"/>
            <a:ext cx="1108449"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22 DS</a:t>
            </a:r>
          </a:p>
        </p:txBody>
      </p:sp>
      <p:sp>
        <p:nvSpPr>
          <p:cNvPr id="7" name="Ellipse 6">
            <a:extLst>
              <a:ext uri="{FF2B5EF4-FFF2-40B4-BE49-F238E27FC236}">
                <a16:creationId xmlns:a16="http://schemas.microsoft.com/office/drawing/2014/main" id="{2D731645-93C0-4653-AB84-28BCB0090AAC}"/>
              </a:ext>
            </a:extLst>
          </p:cNvPr>
          <p:cNvSpPr/>
          <p:nvPr/>
        </p:nvSpPr>
        <p:spPr>
          <a:xfrm>
            <a:off x="662737" y="4287244"/>
            <a:ext cx="101514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10 DS</a:t>
            </a:r>
          </a:p>
        </p:txBody>
      </p:sp>
      <p:sp>
        <p:nvSpPr>
          <p:cNvPr id="8" name="Ellipse 7">
            <a:extLst>
              <a:ext uri="{FF2B5EF4-FFF2-40B4-BE49-F238E27FC236}">
                <a16:creationId xmlns:a16="http://schemas.microsoft.com/office/drawing/2014/main" id="{3EBA1877-7978-415E-A8C4-18AE4ADF801B}"/>
              </a:ext>
            </a:extLst>
          </p:cNvPr>
          <p:cNvSpPr/>
          <p:nvPr/>
        </p:nvSpPr>
        <p:spPr>
          <a:xfrm>
            <a:off x="662737" y="5773481"/>
            <a:ext cx="101514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12 DS</a:t>
            </a:r>
          </a:p>
        </p:txBody>
      </p:sp>
    </p:spTree>
    <p:extLst>
      <p:ext uri="{BB962C8B-B14F-4D97-AF65-F5344CB8AC3E}">
        <p14:creationId xmlns:p14="http://schemas.microsoft.com/office/powerpoint/2010/main" val="2606757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46230" y="230843"/>
            <a:ext cx="10176589" cy="1088033"/>
          </a:xfrm>
          <a:prstGeom prst="rect">
            <a:avLst/>
          </a:prstGeom>
          <a:noFill/>
          <a:ln w="9525">
            <a:noFill/>
            <a:miter lim="800000"/>
            <a:headEnd/>
            <a:tailEnd/>
          </a:ln>
          <a:effectLst/>
        </p:spPr>
        <p:txBody>
          <a:bodyPr vert="horz" wrap="square" lIns="899829" tIns="45720" rIns="899829" bIns="269790" numCol="1" anchor="ctr" anchorCtr="0" compatLnSpc="1">
            <a:prstTxWarp prst="textNoShape">
              <a:avLst/>
            </a:prstTxWarp>
            <a:spAutoFit/>
          </a:bodyPr>
          <a:lstStyle/>
          <a:p>
            <a:pPr eaLnBrk="0" fontAlgn="base" hangingPunct="0">
              <a:spcBef>
                <a:spcPct val="0"/>
              </a:spcBef>
              <a:spcAft>
                <a:spcPct val="0"/>
              </a:spcAft>
              <a:tabLst>
                <a:tab pos="227013" algn="l"/>
              </a:tabLst>
            </a:pPr>
            <a:r>
              <a:rPr lang="de-DE" sz="1400" b="1" dirty="0">
                <a:latin typeface="Arial" pitchFamily="34" charset="0"/>
                <a:ea typeface="Times New Roman" pitchFamily="18" charset="0"/>
                <a:cs typeface="Arial" pitchFamily="34" charset="0"/>
              </a:rPr>
              <a:t>W1 – Raumausstattung von Ost-, Südost- und Südasien – Naturraum, Bevölkerung und Wirtschaft</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ea typeface="Times New Roman" pitchFamily="18" charset="0"/>
                <a:cs typeface="Arial" pitchFamily="34" charset="0"/>
              </a:rPr>
              <a:t>1.1. Lage und Naturraumausstattung Ost-, Südost- und Südasiens</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1.2. Verteilung und Entwicklung der Bevölkerung in Ost-, Südost- und Südasien</a:t>
            </a:r>
          </a:p>
          <a:p>
            <a:pPr eaLnBrk="0" fontAlgn="base" hangingPunct="0">
              <a:spcBef>
                <a:spcPct val="0"/>
              </a:spcBef>
              <a:spcAft>
                <a:spcPct val="0"/>
              </a:spcAft>
              <a:tabLst>
                <a:tab pos="227013" algn="l"/>
              </a:tabLst>
            </a:pPr>
            <a:r>
              <a:rPr lang="de-DE" sz="1200" b="1" dirty="0">
                <a:solidFill>
                  <a:schemeClr val="accent6">
                    <a:lumMod val="75000"/>
                  </a:schemeClr>
                </a:solidFill>
                <a:latin typeface="Arial" pitchFamily="34" charset="0"/>
                <a:cs typeface="Arial" pitchFamily="34" charset="0"/>
              </a:rPr>
              <a:t>1.3. Vergleich der Wirtschaftskraft ausgewählter Länder Ost-, Südost- und Südasiens</a:t>
            </a:r>
          </a:p>
        </p:txBody>
      </p:sp>
      <p:sp>
        <p:nvSpPr>
          <p:cNvPr id="5" name="Ellipse 4"/>
          <p:cNvSpPr/>
          <p:nvPr/>
        </p:nvSpPr>
        <p:spPr>
          <a:xfrm>
            <a:off x="7596196" y="585926"/>
            <a:ext cx="1192697" cy="550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Modul 1</a:t>
            </a:r>
          </a:p>
          <a:p>
            <a:pPr algn="ctr"/>
            <a:r>
              <a:rPr lang="de-DE" sz="1400" dirty="0"/>
              <a:t>10 DS</a:t>
            </a:r>
          </a:p>
        </p:txBody>
      </p:sp>
      <p:graphicFrame>
        <p:nvGraphicFramePr>
          <p:cNvPr id="7" name="Tabelle 6"/>
          <p:cNvGraphicFramePr>
            <a:graphicFrameLocks noGrp="1"/>
          </p:cNvGraphicFramePr>
          <p:nvPr>
            <p:extLst>
              <p:ext uri="{D42A27DB-BD31-4B8C-83A1-F6EECF244321}">
                <p14:modId xmlns:p14="http://schemas.microsoft.com/office/powerpoint/2010/main" val="3902624920"/>
              </p:ext>
            </p:extLst>
          </p:nvPr>
        </p:nvGraphicFramePr>
        <p:xfrm>
          <a:off x="68062" y="1231482"/>
          <a:ext cx="12058835" cy="5608320"/>
        </p:xfrm>
        <a:graphic>
          <a:graphicData uri="http://schemas.openxmlformats.org/drawingml/2006/table">
            <a:tbl>
              <a:tblPr firstRow="1" bandRow="1">
                <a:tableStyleId>{D7AC3CCA-C797-4891-BE02-D94E43425B78}</a:tableStyleId>
              </a:tblPr>
              <a:tblGrid>
                <a:gridCol w="524298">
                  <a:extLst>
                    <a:ext uri="{9D8B030D-6E8A-4147-A177-3AD203B41FA5}">
                      <a16:colId xmlns:a16="http://schemas.microsoft.com/office/drawing/2014/main" val="20000"/>
                    </a:ext>
                  </a:extLst>
                </a:gridCol>
                <a:gridCol w="8282749">
                  <a:extLst>
                    <a:ext uri="{9D8B030D-6E8A-4147-A177-3AD203B41FA5}">
                      <a16:colId xmlns:a16="http://schemas.microsoft.com/office/drawing/2014/main" val="20001"/>
                    </a:ext>
                  </a:extLst>
                </a:gridCol>
                <a:gridCol w="3251788">
                  <a:extLst>
                    <a:ext uri="{9D8B030D-6E8A-4147-A177-3AD203B41FA5}">
                      <a16:colId xmlns:a16="http://schemas.microsoft.com/office/drawing/2014/main" val="20002"/>
                    </a:ext>
                  </a:extLst>
                </a:gridCol>
              </a:tblGrid>
              <a:tr h="1897245">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1.1.</a:t>
                      </a:r>
                    </a:p>
                    <a:p>
                      <a:pPr algn="ctr"/>
                      <a:r>
                        <a:rPr lang="de-DE" sz="1200" b="1" dirty="0">
                          <a:solidFill>
                            <a:schemeClr val="accent6">
                              <a:lumMod val="75000"/>
                            </a:schemeClr>
                          </a:solidFill>
                          <a:highlight>
                            <a:srgbClr val="FFFF00"/>
                          </a:highlight>
                          <a:latin typeface="Arial" pitchFamily="34" charset="0"/>
                          <a:ea typeface="Times New Roman" pitchFamily="18" charset="0"/>
                          <a:cs typeface="Arial" pitchFamily="34" charset="0"/>
                        </a:rPr>
                        <a:t>5 DS</a:t>
                      </a:r>
                    </a:p>
                    <a:p>
                      <a:pPr algn="ctr"/>
                      <a:endParaRPr lang="de-DE" sz="1400" dirty="0">
                        <a:solidFill>
                          <a:schemeClr val="accent6">
                            <a:lumMod val="75000"/>
                          </a:schemeClr>
                        </a:solidFill>
                        <a:latin typeface="+mj-lt"/>
                      </a:endParaRPr>
                    </a:p>
                  </a:txBody>
                  <a:tcPr/>
                </a:tc>
                <a:tc>
                  <a:txBody>
                    <a:bodyPr/>
                    <a:lstStyle/>
                    <a:p>
                      <a:r>
                        <a:rPr lang="de-DE" sz="1200" b="0" u="sng" dirty="0">
                          <a:latin typeface="Arial" panose="020B0604020202020204" pitchFamily="34" charset="0"/>
                          <a:cs typeface="Arial" panose="020B0604020202020204" pitchFamily="34" charset="0"/>
                        </a:rPr>
                        <a:t>1 DS:</a:t>
                      </a:r>
                      <a:r>
                        <a:rPr lang="de-DE" sz="1200" b="0" u="none" dirty="0">
                          <a:latin typeface="Arial" panose="020B0604020202020204" pitchFamily="34" charset="0"/>
                          <a:cs typeface="Arial" panose="020B0604020202020204" pitchFamily="34" charset="0"/>
                        </a:rPr>
                        <a:t> </a:t>
                      </a:r>
                      <a:r>
                        <a:rPr lang="de-DE" sz="1200" b="0" u="sng" dirty="0">
                          <a:latin typeface="Arial" panose="020B0604020202020204" pitchFamily="34" charset="0"/>
                          <a:cs typeface="Arial" panose="020B0604020202020204" pitchFamily="34" charset="0"/>
                        </a:rPr>
                        <a:t>Räumliche Orientierungsraster</a:t>
                      </a:r>
                      <a:r>
                        <a:rPr lang="de-DE" sz="1200" b="0" dirty="0">
                          <a:latin typeface="Arial" panose="020B0604020202020204" pitchFamily="34" charset="0"/>
                          <a:cs typeface="Arial" panose="020B0604020202020204" pitchFamily="34" charset="0"/>
                        </a:rPr>
                        <a:t>: TM ordnen nach Ländern, Städte, Inseln/ Halbinseln, Gewässer und Landschaften – geeignete topografische Karten erstellen</a:t>
                      </a:r>
                    </a:p>
                    <a:p>
                      <a:r>
                        <a:rPr lang="de-DE" sz="1200" b="0" u="sng" dirty="0">
                          <a:latin typeface="Arial" panose="020B0604020202020204" pitchFamily="34" charset="0"/>
                          <a:cs typeface="Arial" panose="020B0604020202020204" pitchFamily="34" charset="0"/>
                        </a:rPr>
                        <a:t>1 DS:</a:t>
                      </a:r>
                      <a:r>
                        <a:rPr lang="de-DE" sz="1200" b="0" u="none" dirty="0">
                          <a:latin typeface="Arial" panose="020B0604020202020204" pitchFamily="34" charset="0"/>
                          <a:cs typeface="Arial" panose="020B0604020202020204" pitchFamily="34" charset="0"/>
                        </a:rPr>
                        <a:t> (globale </a:t>
                      </a:r>
                      <a:r>
                        <a:rPr lang="de-DE" sz="1200" b="0" u="sng" dirty="0">
                          <a:latin typeface="Arial" panose="020B0604020202020204" pitchFamily="34" charset="0"/>
                          <a:cs typeface="Arial" panose="020B0604020202020204" pitchFamily="34" charset="0"/>
                        </a:rPr>
                        <a:t>Ordnungssysteme:</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sym typeface="Wingdings" panose="05000000000000000000" pitchFamily="2" charset="2"/>
                        </a:rPr>
                        <a:t> </a:t>
                      </a:r>
                      <a:r>
                        <a:rPr lang="de-DE" sz="1200" b="0" dirty="0">
                          <a:latin typeface="Arial" panose="020B0604020202020204" pitchFamily="34" charset="0"/>
                          <a:cs typeface="Arial" panose="020B0604020202020204" pitchFamily="34" charset="0"/>
                          <a:sym typeface="Wingdings" panose="05000000000000000000" pitchFamily="2" charset="2"/>
                          <a:hlinkClick r:id="rId2" action="ppaction://hlinkfile"/>
                        </a:rPr>
                        <a:t>Mindmap</a:t>
                      </a:r>
                      <a:r>
                        <a:rPr lang="de-DE" sz="1200" b="0" dirty="0">
                          <a:latin typeface="Arial" panose="020B0604020202020204" pitchFamily="34" charset="0"/>
                          <a:cs typeface="Arial" panose="020B0604020202020204" pitchFamily="34" charset="0"/>
                          <a:sym typeface="Wingdings" panose="05000000000000000000" pitchFamily="2" charset="2"/>
                        </a:rPr>
                        <a:t>)</a:t>
                      </a:r>
                      <a:endParaRPr lang="de-DE" sz="1200" b="0" dirty="0">
                        <a:latin typeface="Arial" panose="020B0604020202020204" pitchFamily="34" charset="0"/>
                        <a:cs typeface="Arial" panose="020B0604020202020204" pitchFamily="34" charset="0"/>
                      </a:endParaRPr>
                    </a:p>
                    <a:p>
                      <a:r>
                        <a:rPr lang="de-DE" sz="1200" b="0" dirty="0">
                          <a:latin typeface="Arial" panose="020B0604020202020204" pitchFamily="34" charset="0"/>
                          <a:cs typeface="Arial" panose="020B0604020202020204" pitchFamily="34" charset="0"/>
                        </a:rPr>
                        <a:t>Klimazonen, Bezeichnung von Wirbelstürmen, </a:t>
                      </a:r>
                      <a:r>
                        <a:rPr lang="de-DE" sz="1200" b="0" dirty="0">
                          <a:latin typeface="Arial" panose="020B0604020202020204" pitchFamily="34" charset="0"/>
                          <a:cs typeface="Arial" panose="020B0604020202020204" pitchFamily="34" charset="0"/>
                          <a:hlinkClick r:id="rId3" action="ppaction://hlinkfile"/>
                        </a:rPr>
                        <a:t>Weltrisikoindex</a:t>
                      </a:r>
                      <a:r>
                        <a:rPr lang="de-DE" sz="1200" b="0" dirty="0">
                          <a:latin typeface="Arial" panose="020B0604020202020204" pitchFamily="34" charset="0"/>
                          <a:cs typeface="Arial" panose="020B0604020202020204" pitchFamily="34" charset="0"/>
                        </a:rPr>
                        <a:t>, Religionen, Entwicklungsstand (überschaubare Auswahl treffen) </a:t>
                      </a:r>
                      <a:r>
                        <a:rPr lang="de-DE" sz="1200" b="0" dirty="0">
                          <a:latin typeface="Arial" panose="020B0604020202020204" pitchFamily="34" charset="0"/>
                          <a:cs typeface="Arial" panose="020B0604020202020204" pitchFamily="34" charset="0"/>
                          <a:hlinkClick r:id="rId4" action="ppaction://hlinkfile"/>
                        </a:rPr>
                        <a:t>AB</a:t>
                      </a:r>
                      <a:endParaRPr lang="de-DE" sz="1200" b="0" dirty="0">
                        <a:latin typeface="Arial" panose="020B0604020202020204" pitchFamily="34" charset="0"/>
                        <a:cs typeface="Arial" panose="020B0604020202020204" pitchFamily="34" charset="0"/>
                      </a:endParaRPr>
                    </a:p>
                    <a:p>
                      <a:r>
                        <a:rPr lang="de-DE" sz="1200" b="0" u="sng" dirty="0">
                          <a:latin typeface="Arial" panose="020B0604020202020204" pitchFamily="34" charset="0"/>
                          <a:cs typeface="Arial" panose="020B0604020202020204" pitchFamily="34" charset="0"/>
                        </a:rPr>
                        <a:t>3 DS:</a:t>
                      </a:r>
                      <a:r>
                        <a:rPr lang="de-DE" sz="1200" b="0" u="none" dirty="0">
                          <a:latin typeface="Arial" panose="020B0604020202020204" pitchFamily="34" charset="0"/>
                          <a:cs typeface="Arial" panose="020B0604020202020204" pitchFamily="34" charset="0"/>
                        </a:rPr>
                        <a:t> </a:t>
                      </a:r>
                      <a:r>
                        <a:rPr lang="de-DE" sz="1200" b="0" u="sng" dirty="0">
                          <a:latin typeface="Arial" panose="020B0604020202020204" pitchFamily="34" charset="0"/>
                          <a:cs typeface="Arial" panose="020B0604020202020204" pitchFamily="34" charset="0"/>
                        </a:rPr>
                        <a:t>Naturraumausstattung</a:t>
                      </a:r>
                      <a:r>
                        <a:rPr lang="de-DE" sz="1200" b="0" dirty="0">
                          <a:latin typeface="Arial" panose="020B0604020202020204" pitchFamily="34" charset="0"/>
                          <a:cs typeface="Arial" panose="020B0604020202020204" pitchFamily="34" charset="0"/>
                        </a:rPr>
                        <a:t>:</a:t>
                      </a:r>
                    </a:p>
                    <a:p>
                      <a:r>
                        <a:rPr lang="de-DE" sz="1200" b="0" i="1" dirty="0">
                          <a:latin typeface="Arial" panose="020B0604020202020204" pitchFamily="34" charset="0"/>
                          <a:cs typeface="Arial" panose="020B0604020202020204" pitchFamily="34" charset="0"/>
                        </a:rPr>
                        <a:t>Oberflächengestalt</a:t>
                      </a:r>
                      <a:r>
                        <a:rPr lang="de-DE" sz="1200" b="0" dirty="0">
                          <a:latin typeface="Arial" panose="020B0604020202020204" pitchFamily="34" charset="0"/>
                          <a:cs typeface="Arial" panose="020B0604020202020204" pitchFamily="34" charset="0"/>
                        </a:rPr>
                        <a:t> (Hochgebirge-Hochbecken, fruchtbare Tiefländer-Aufschüttungsebenen-Deltamündungen, I-bögen)</a:t>
                      </a:r>
                    </a:p>
                    <a:p>
                      <a:r>
                        <a:rPr lang="de-DE" sz="1200" b="0" i="1" dirty="0">
                          <a:latin typeface="Arial" panose="020B0604020202020204" pitchFamily="34" charset="0"/>
                          <a:cs typeface="Arial" panose="020B0604020202020204" pitchFamily="34" charset="0"/>
                        </a:rPr>
                        <a:t>Klima </a:t>
                      </a:r>
                      <a:r>
                        <a:rPr lang="de-DE" sz="1200" b="0" dirty="0">
                          <a:latin typeface="Arial" panose="020B0604020202020204" pitchFamily="34" charset="0"/>
                          <a:cs typeface="Arial" panose="020B0604020202020204" pitchFamily="34" charset="0"/>
                        </a:rPr>
                        <a:t>(gemäßigte Zone, subtropische Zone, Zone des </a:t>
                      </a:r>
                      <a:r>
                        <a:rPr lang="de-DE" sz="1200" b="0" dirty="0" err="1">
                          <a:latin typeface="Arial" panose="020B0604020202020204" pitchFamily="34" charset="0"/>
                          <a:cs typeface="Arial" panose="020B0604020202020204" pitchFamily="34" charset="0"/>
                        </a:rPr>
                        <a:t>trop</a:t>
                      </a:r>
                      <a:r>
                        <a:rPr lang="de-DE" sz="1200" b="0" dirty="0">
                          <a:latin typeface="Arial" panose="020B0604020202020204" pitchFamily="34" charset="0"/>
                          <a:cs typeface="Arial" panose="020B0604020202020204" pitchFamily="34" charset="0"/>
                        </a:rPr>
                        <a:t>. WK, Äquatorialzone, Klimate der HG) </a:t>
                      </a:r>
                      <a:r>
                        <a:rPr lang="de-DE" sz="1200" b="0" i="1" dirty="0">
                          <a:latin typeface="Arial" panose="020B0604020202020204" pitchFamily="34" charset="0"/>
                          <a:cs typeface="Arial" panose="020B0604020202020204" pitchFamily="34" charset="0"/>
                        </a:rPr>
                        <a:t>und Vegetation</a:t>
                      </a:r>
                      <a:endParaRPr lang="de-DE" sz="1200" b="0" dirty="0">
                        <a:latin typeface="Arial" panose="020B0604020202020204" pitchFamily="34" charset="0"/>
                        <a:cs typeface="Arial" panose="020B0604020202020204" pitchFamily="34" charset="0"/>
                      </a:endParaRPr>
                    </a:p>
                    <a:p>
                      <a:r>
                        <a:rPr lang="de-DE" sz="1200" b="0" dirty="0">
                          <a:latin typeface="Arial" panose="020B0604020202020204" pitchFamily="34" charset="0"/>
                          <a:cs typeface="Arial" panose="020B0604020202020204" pitchFamily="34" charset="0"/>
                        </a:rPr>
                        <a:t>(Klima      Relief, Entstehung von Monsunen: </a:t>
                      </a:r>
                      <a:r>
                        <a:rPr lang="de-DE" sz="1200" b="0" dirty="0" err="1">
                          <a:latin typeface="Arial" panose="020B0604020202020204" pitchFamily="34" charset="0"/>
                          <a:cs typeface="Arial" panose="020B0604020202020204" pitchFamily="34" charset="0"/>
                        </a:rPr>
                        <a:t>trop</a:t>
                      </a:r>
                      <a:r>
                        <a:rPr lang="de-DE" sz="1200" b="0" dirty="0">
                          <a:latin typeface="Arial" panose="020B0604020202020204" pitchFamily="34" charset="0"/>
                          <a:cs typeface="Arial" panose="020B0604020202020204" pitchFamily="34" charset="0"/>
                        </a:rPr>
                        <a:t>. und </a:t>
                      </a:r>
                      <a:r>
                        <a:rPr lang="de-DE" sz="1200" b="0" dirty="0" err="1">
                          <a:latin typeface="Arial" panose="020B0604020202020204" pitchFamily="34" charset="0"/>
                          <a:cs typeface="Arial" panose="020B0604020202020204" pitchFamily="34" charset="0"/>
                        </a:rPr>
                        <a:t>evt.</a:t>
                      </a:r>
                      <a:r>
                        <a:rPr lang="de-DE" sz="1200" b="0" dirty="0">
                          <a:latin typeface="Arial" panose="020B0604020202020204" pitchFamily="34" charset="0"/>
                          <a:cs typeface="Arial" panose="020B0604020202020204" pitchFamily="34" charset="0"/>
                        </a:rPr>
                        <a:t> </a:t>
                      </a:r>
                      <a:r>
                        <a:rPr lang="de-DE" sz="1200" b="0" dirty="0" err="1">
                          <a:latin typeface="Arial" panose="020B0604020202020204" pitchFamily="34" charset="0"/>
                          <a:cs typeface="Arial" panose="020B0604020202020204" pitchFamily="34" charset="0"/>
                        </a:rPr>
                        <a:t>außertrop</a:t>
                      </a:r>
                      <a:r>
                        <a:rPr lang="de-DE" sz="1200" b="0" dirty="0">
                          <a:latin typeface="Arial" panose="020B0604020202020204" pitchFamily="34" charset="0"/>
                          <a:cs typeface="Arial" panose="020B0604020202020204" pitchFamily="34" charset="0"/>
                        </a:rPr>
                        <a:t>. Monsun, Skizzen: </a:t>
                      </a:r>
                      <a:r>
                        <a:rPr lang="de-DE" sz="1200" b="0" dirty="0">
                          <a:latin typeface="Arial" panose="020B0604020202020204" pitchFamily="34" charset="0"/>
                          <a:cs typeface="Arial" panose="020B0604020202020204" pitchFamily="34" charset="0"/>
                          <a:hlinkClick r:id="rId5" action="ppaction://hlinkfile"/>
                        </a:rPr>
                        <a:t>So</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6" action="ppaction://hlinkfile"/>
                        </a:rPr>
                        <a:t>Wi</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7" action="ppaction://hlinkfile"/>
                        </a:rPr>
                        <a:t>Lehrbuch</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8" action="ppaction://hlinkfile"/>
                        </a:rPr>
                        <a:t>WA</a:t>
                      </a:r>
                      <a:r>
                        <a:rPr lang="de-DE" sz="1200" b="0" dirty="0">
                          <a:latin typeface="Arial" panose="020B0604020202020204" pitchFamily="34" charset="0"/>
                          <a:cs typeface="Arial" panose="020B0604020202020204" pitchFamily="34" charset="0"/>
                        </a:rPr>
                        <a:t>)</a:t>
                      </a:r>
                    </a:p>
                    <a:p>
                      <a:r>
                        <a:rPr lang="de-DE" sz="1200" b="0" i="1" dirty="0">
                          <a:latin typeface="Arial" panose="020B0604020202020204" pitchFamily="34" charset="0"/>
                          <a:cs typeface="Arial" panose="020B0604020202020204" pitchFamily="34" charset="0"/>
                        </a:rPr>
                        <a:t>Gefahrenpotenzial durch Naturkatastrophen </a:t>
                      </a:r>
                      <a:r>
                        <a:rPr lang="de-DE" sz="1200" b="0" dirty="0">
                          <a:latin typeface="Arial" panose="020B0604020202020204" pitchFamily="34" charset="0"/>
                          <a:cs typeface="Arial" panose="020B0604020202020204" pitchFamily="34" charset="0"/>
                        </a:rPr>
                        <a:t>(Wirbelstürme, Erdbeben, Vulkanausbrüche, Tsunamis, Ü-</a:t>
                      </a:r>
                      <a:r>
                        <a:rPr lang="de-DE" sz="1200" b="0" dirty="0" err="1">
                          <a:latin typeface="Arial" panose="020B0604020202020204" pitchFamily="34" charset="0"/>
                          <a:cs typeface="Arial" panose="020B0604020202020204" pitchFamily="34" charset="0"/>
                        </a:rPr>
                        <a:t>schwemmungen</a:t>
                      </a:r>
                      <a:r>
                        <a:rPr lang="de-DE" sz="1200" b="0" dirty="0">
                          <a:latin typeface="Arial" panose="020B0604020202020204" pitchFamily="34" charset="0"/>
                          <a:cs typeface="Arial" panose="020B0604020202020204" pitchFamily="34" charset="0"/>
                        </a:rPr>
                        <a:t>)</a:t>
                      </a:r>
                    </a:p>
                  </a:txBody>
                  <a:tcPr/>
                </a:tc>
                <a:tc rowSpan="4">
                  <a:txBody>
                    <a:bodyPr/>
                    <a:lstStyle/>
                    <a:p>
                      <a:pPr algn="l">
                        <a:buFont typeface="Symbol" pitchFamily="18" charset="2"/>
                        <a:buNone/>
                      </a:pPr>
                      <a:r>
                        <a:rPr lang="de-DE" sz="1200" kern="1200" dirty="0">
                          <a:solidFill>
                            <a:srgbClr val="00B050"/>
                          </a:solidFill>
                          <a:latin typeface="Arial" pitchFamily="34" charset="0"/>
                          <a:ea typeface="+mn-ea"/>
                          <a:cs typeface="Arial" pitchFamily="34" charset="0"/>
                        </a:rPr>
                        <a:t>… ausgewählte Länder und Regionen in geeignete </a:t>
                      </a:r>
                      <a:r>
                        <a:rPr lang="de-DE" sz="1200" kern="1200" dirty="0">
                          <a:solidFill>
                            <a:srgbClr val="00B050"/>
                          </a:solidFill>
                          <a:latin typeface="Arial" pitchFamily="34" charset="0"/>
                          <a:ea typeface="+mn-ea"/>
                          <a:cs typeface="Arial" pitchFamily="34" charset="0"/>
                          <a:hlinkClick r:id="rId9" action="ppaction://hlinkfile"/>
                        </a:rPr>
                        <a:t>räumliche Orientierungsraster und Ordnungssysteme </a:t>
                      </a:r>
                      <a:r>
                        <a:rPr lang="de-DE" sz="1200" kern="1200" dirty="0">
                          <a:solidFill>
                            <a:srgbClr val="00B050"/>
                          </a:solidFill>
                          <a:latin typeface="Arial" pitchFamily="34" charset="0"/>
                          <a:ea typeface="+mn-ea"/>
                          <a:cs typeface="Arial" pitchFamily="34" charset="0"/>
                        </a:rPr>
                        <a:t>der Erde </a:t>
                      </a:r>
                      <a:r>
                        <a:rPr lang="de-DE" sz="1200" u="sng" kern="1200" dirty="0">
                          <a:solidFill>
                            <a:srgbClr val="00B050"/>
                          </a:solidFill>
                          <a:latin typeface="Arial" pitchFamily="34" charset="0"/>
                          <a:ea typeface="+mn-ea"/>
                          <a:cs typeface="Arial" pitchFamily="34" charset="0"/>
                        </a:rPr>
                        <a:t>einordnen</a:t>
                      </a: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kern="1200" baseline="0" dirty="0">
                          <a:solidFill>
                            <a:srgbClr val="00B050"/>
                          </a:solidFill>
                          <a:latin typeface="Arial" pitchFamily="34" charset="0"/>
                          <a:ea typeface="+mn-ea"/>
                          <a:cs typeface="Arial" pitchFamily="34" charset="0"/>
                        </a:rPr>
                        <a:t>… die Naturraumausstattung </a:t>
                      </a:r>
                      <a:r>
                        <a:rPr lang="de-DE" sz="1200" u="sng" kern="1200" baseline="0" dirty="0">
                          <a:solidFill>
                            <a:srgbClr val="00B050"/>
                          </a:solidFill>
                          <a:latin typeface="Arial" pitchFamily="34" charset="0"/>
                          <a:ea typeface="+mn-ea"/>
                          <a:cs typeface="Arial" pitchFamily="34" charset="0"/>
                        </a:rPr>
                        <a:t>analysieren</a:t>
                      </a:r>
                      <a:r>
                        <a:rPr lang="de-DE" sz="1200" kern="1200" baseline="0" dirty="0">
                          <a:solidFill>
                            <a:srgbClr val="00B050"/>
                          </a:solidFill>
                          <a:latin typeface="Arial" pitchFamily="34" charset="0"/>
                          <a:ea typeface="+mn-ea"/>
                          <a:cs typeface="Arial" pitchFamily="34" charset="0"/>
                        </a:rPr>
                        <a:t> und Wechselbeziehungen zwischen ausgewählten Geofaktoren </a:t>
                      </a:r>
                      <a:r>
                        <a:rPr lang="de-DE" sz="1200" u="sng" kern="1200" baseline="0" dirty="0">
                          <a:solidFill>
                            <a:srgbClr val="00B050"/>
                          </a:solidFill>
                          <a:latin typeface="Arial" pitchFamily="34" charset="0"/>
                          <a:ea typeface="+mn-ea"/>
                          <a:cs typeface="Arial" pitchFamily="34" charset="0"/>
                        </a:rPr>
                        <a:t>darstellen</a:t>
                      </a:r>
                    </a:p>
                    <a:p>
                      <a:pPr algn="l">
                        <a:buFont typeface="Symbol" pitchFamily="18" charset="2"/>
                        <a:buNone/>
                      </a:pPr>
                      <a:endParaRPr lang="de-DE" sz="1200" u="sng"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u="sng"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u="none"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u="none" kern="1200" baseline="0" dirty="0">
                          <a:solidFill>
                            <a:srgbClr val="00B050"/>
                          </a:solidFill>
                          <a:latin typeface="Arial" pitchFamily="34" charset="0"/>
                          <a:ea typeface="+mn-ea"/>
                          <a:cs typeface="Arial" pitchFamily="34" charset="0"/>
                        </a:rPr>
                        <a:t>… die Bevölkerungsverteilung und –</a:t>
                      </a:r>
                      <a:r>
                        <a:rPr lang="de-DE" sz="1200" u="none" kern="1200" baseline="0" dirty="0" err="1">
                          <a:solidFill>
                            <a:srgbClr val="00B050"/>
                          </a:solidFill>
                          <a:latin typeface="Arial" pitchFamily="34" charset="0"/>
                          <a:ea typeface="+mn-ea"/>
                          <a:cs typeface="Arial" pitchFamily="34" charset="0"/>
                        </a:rPr>
                        <a:t>entwicklung</a:t>
                      </a:r>
                      <a:r>
                        <a:rPr lang="de-DE" sz="1200" u="none" kern="1200" baseline="0" dirty="0">
                          <a:solidFill>
                            <a:srgbClr val="00B050"/>
                          </a:solidFill>
                          <a:latin typeface="Arial" pitchFamily="34" charset="0"/>
                          <a:ea typeface="+mn-ea"/>
                          <a:cs typeface="Arial" pitchFamily="34" charset="0"/>
                        </a:rPr>
                        <a:t> </a:t>
                      </a:r>
                      <a:r>
                        <a:rPr lang="de-DE" sz="1200" u="sng" kern="1200" baseline="0" dirty="0">
                          <a:solidFill>
                            <a:srgbClr val="00B050"/>
                          </a:solidFill>
                          <a:latin typeface="Arial" pitchFamily="34" charset="0"/>
                          <a:ea typeface="+mn-ea"/>
                          <a:cs typeface="Arial" pitchFamily="34" charset="0"/>
                        </a:rPr>
                        <a:t>beschreiben</a:t>
                      </a:r>
                      <a:r>
                        <a:rPr lang="de-DE" sz="1200" u="none" kern="1200" baseline="0" dirty="0">
                          <a:solidFill>
                            <a:srgbClr val="00B050"/>
                          </a:solidFill>
                          <a:latin typeface="Arial" pitchFamily="34" charset="0"/>
                          <a:ea typeface="+mn-ea"/>
                          <a:cs typeface="Arial" pitchFamily="34" charset="0"/>
                        </a:rPr>
                        <a:t>, die daraus resultierenden Problemfelder anwenden und Lösungsansätze </a:t>
                      </a:r>
                      <a:r>
                        <a:rPr lang="de-DE" sz="1200" u="sng" kern="1200" baseline="0" dirty="0">
                          <a:solidFill>
                            <a:srgbClr val="00B050"/>
                          </a:solidFill>
                          <a:latin typeface="Arial" pitchFamily="34" charset="0"/>
                          <a:ea typeface="+mn-ea"/>
                          <a:cs typeface="Arial" pitchFamily="34" charset="0"/>
                        </a:rPr>
                        <a:t>erläutern</a:t>
                      </a:r>
                    </a:p>
                    <a:p>
                      <a:pPr algn="l">
                        <a:buFont typeface="Symbol" pitchFamily="18" charset="2"/>
                        <a:buNone/>
                      </a:pPr>
                      <a:endParaRPr lang="de-DE" sz="1200" u="sng" kern="1200" baseline="0" dirty="0">
                        <a:solidFill>
                          <a:srgbClr val="00B050"/>
                        </a:solidFill>
                        <a:latin typeface="Arial" pitchFamily="34" charset="0"/>
                        <a:ea typeface="+mn-ea"/>
                        <a:cs typeface="Arial" pitchFamily="34" charset="0"/>
                      </a:endParaRPr>
                    </a:p>
                    <a:p>
                      <a:pPr algn="l">
                        <a:buFont typeface="Symbol" pitchFamily="18" charset="2"/>
                        <a:buNone/>
                      </a:pPr>
                      <a:endParaRPr lang="de-DE" sz="1200" u="sng" kern="1200" baseline="0" dirty="0">
                        <a:solidFill>
                          <a:srgbClr val="00B050"/>
                        </a:solidFill>
                        <a:latin typeface="Arial" pitchFamily="34" charset="0"/>
                        <a:ea typeface="+mn-ea"/>
                        <a:cs typeface="Arial" pitchFamily="34" charset="0"/>
                      </a:endParaRPr>
                    </a:p>
                    <a:p>
                      <a:pPr algn="l">
                        <a:buFont typeface="Symbol" pitchFamily="18" charset="2"/>
                        <a:buNone/>
                      </a:pPr>
                      <a:r>
                        <a:rPr lang="de-DE" sz="1200" u="none" kern="1200" baseline="0" dirty="0">
                          <a:solidFill>
                            <a:srgbClr val="00B050"/>
                          </a:solidFill>
                          <a:latin typeface="Arial" pitchFamily="34" charset="0"/>
                          <a:ea typeface="+mn-ea"/>
                          <a:cs typeface="Arial" pitchFamily="34" charset="0"/>
                        </a:rPr>
                        <a:t>… den wirtschaftlichen Entwicklungsstand von Ländern </a:t>
                      </a:r>
                      <a:r>
                        <a:rPr lang="de-DE" sz="1200" u="sng" kern="1200" baseline="0" dirty="0">
                          <a:solidFill>
                            <a:srgbClr val="00B050"/>
                          </a:solidFill>
                          <a:latin typeface="Arial" pitchFamily="34" charset="0"/>
                          <a:ea typeface="+mn-ea"/>
                          <a:cs typeface="Arial" pitchFamily="34" charset="0"/>
                        </a:rPr>
                        <a:t>vergleichen</a:t>
                      </a:r>
                      <a:r>
                        <a:rPr lang="de-DE" sz="1200" u="none" kern="1200" baseline="0" dirty="0">
                          <a:solidFill>
                            <a:srgbClr val="00B050"/>
                          </a:solidFill>
                          <a:latin typeface="Arial" pitchFamily="34" charset="0"/>
                          <a:ea typeface="+mn-ea"/>
                          <a:cs typeface="Arial" pitchFamily="34" charset="0"/>
                        </a:rPr>
                        <a:t>, dabei Statistiken </a:t>
                      </a:r>
                      <a:r>
                        <a:rPr lang="de-DE" sz="1200" u="sng" kern="1200" baseline="0" dirty="0">
                          <a:solidFill>
                            <a:srgbClr val="00B050"/>
                          </a:solidFill>
                          <a:latin typeface="Arial" pitchFamily="34" charset="0"/>
                          <a:ea typeface="+mn-ea"/>
                          <a:cs typeface="Arial" pitchFamily="34" charset="0"/>
                        </a:rPr>
                        <a:t>auswerten</a:t>
                      </a:r>
                      <a:endParaRPr lang="de-DE" sz="1200" kern="1200" baseline="0" dirty="0">
                        <a:solidFill>
                          <a:srgbClr val="00B050"/>
                        </a:solidFill>
                        <a:latin typeface="Arial" pitchFamily="34" charset="0"/>
                        <a:ea typeface="+mn-ea"/>
                        <a:cs typeface="Arial" pitchFamily="34" charset="0"/>
                      </a:endParaRPr>
                    </a:p>
                  </a:txBody>
                  <a:tcPr>
                    <a:solidFill>
                      <a:schemeClr val="bg1"/>
                    </a:solidFill>
                  </a:tcPr>
                </a:tc>
                <a:extLst>
                  <a:ext uri="{0D108BD9-81ED-4DB2-BD59-A6C34878D82A}">
                    <a16:rowId xmlns:a16="http://schemas.microsoft.com/office/drawing/2014/main" val="10000"/>
                  </a:ext>
                </a:extLst>
              </a:tr>
              <a:tr h="1355175">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1.2.</a:t>
                      </a:r>
                      <a:endParaRPr lang="de-DE" sz="1400" b="1" dirty="0">
                        <a:solidFill>
                          <a:schemeClr val="accent6">
                            <a:lumMod val="75000"/>
                          </a:schemeClr>
                        </a:solidFill>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srgbClr val="70AD47">
                              <a:lumMod val="75000"/>
                            </a:srgbClr>
                          </a:solidFill>
                          <a:effectLst/>
                          <a:highlight>
                            <a:srgbClr val="FFFF00"/>
                          </a:highlight>
                          <a:uLnTx/>
                          <a:uFillTx/>
                          <a:latin typeface="Arial" pitchFamily="34" charset="0"/>
                          <a:ea typeface="Times New Roman" pitchFamily="18" charset="0"/>
                          <a:cs typeface="Arial" pitchFamily="34" charset="0"/>
                        </a:rPr>
                        <a:t>2 DS</a:t>
                      </a:r>
                      <a:endParaRPr lang="de-DE" sz="1400" b="1" dirty="0">
                        <a:solidFill>
                          <a:schemeClr val="accent6">
                            <a:lumMod val="75000"/>
                          </a:schemeClr>
                        </a:solidFill>
                        <a:latin typeface="+mj-lt"/>
                      </a:endParaRPr>
                    </a:p>
                  </a:txBody>
                  <a:tcPr/>
                </a:tc>
                <a:tc>
                  <a:txBody>
                    <a:bodyPr/>
                    <a:lstStyle/>
                    <a:p>
                      <a:r>
                        <a:rPr lang="de-DE" sz="1200" b="0" dirty="0">
                          <a:latin typeface="Arial" panose="020B0604020202020204" pitchFamily="34" charset="0"/>
                          <a:cs typeface="Arial" panose="020B0604020202020204" pitchFamily="34" charset="0"/>
                        </a:rPr>
                        <a:t>Anteil der Staaten an den bevölkerungsreichsten Ländern der Erde</a:t>
                      </a:r>
                    </a:p>
                    <a:p>
                      <a:r>
                        <a:rPr lang="de-DE" sz="1200" b="0" dirty="0">
                          <a:latin typeface="Arial" panose="020B0604020202020204" pitchFamily="34" charset="0"/>
                          <a:cs typeface="Arial" panose="020B0604020202020204" pitchFamily="34" charset="0"/>
                        </a:rPr>
                        <a:t>Bevölkerungsverteilung Ost-, Südost- und Südasiens </a:t>
                      </a:r>
                      <a:r>
                        <a:rPr lang="de-DE" sz="1200" b="0" dirty="0">
                          <a:latin typeface="Arial" panose="020B0604020202020204" pitchFamily="34" charset="0"/>
                          <a:cs typeface="Arial" panose="020B0604020202020204" pitchFamily="34" charset="0"/>
                          <a:sym typeface="Wingdings" panose="05000000000000000000" pitchFamily="2" charset="2"/>
                        </a:rPr>
                        <a:t></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10" action="ppaction://hlinkfile"/>
                        </a:rPr>
                        <a:t>Auswertung einer thematischen (</a:t>
                      </a:r>
                      <a:r>
                        <a:rPr lang="de-DE" sz="1200" b="0" dirty="0" err="1">
                          <a:latin typeface="Arial" panose="020B0604020202020204" pitchFamily="34" charset="0"/>
                          <a:cs typeface="Arial" panose="020B0604020202020204" pitchFamily="34" charset="0"/>
                          <a:hlinkClick r:id="rId10" action="ppaction://hlinkfile"/>
                        </a:rPr>
                        <a:t>Bevölkerungs</a:t>
                      </a:r>
                      <a:r>
                        <a:rPr lang="de-DE" sz="1200" b="0" dirty="0">
                          <a:latin typeface="Arial" panose="020B0604020202020204" pitchFamily="34" charset="0"/>
                          <a:cs typeface="Arial" panose="020B0604020202020204" pitchFamily="34" charset="0"/>
                          <a:hlinkClick r:id="rId10" action="ppaction://hlinkfile"/>
                        </a:rPr>
                        <a:t>)Karte</a:t>
                      </a:r>
                      <a:endParaRPr lang="de-DE" sz="1200" b="0" dirty="0">
                        <a:latin typeface="Arial" panose="020B0604020202020204" pitchFamily="34" charset="0"/>
                        <a:cs typeface="Arial" panose="020B0604020202020204" pitchFamily="34" charset="0"/>
                      </a:endParaRPr>
                    </a:p>
                    <a:p>
                      <a:endParaRPr lang="de-DE" sz="1200" b="0" dirty="0">
                        <a:latin typeface="Arial" panose="020B0604020202020204" pitchFamily="34" charset="0"/>
                        <a:cs typeface="Arial" panose="020B0604020202020204" pitchFamily="34" charset="0"/>
                      </a:endParaRPr>
                    </a:p>
                    <a:p>
                      <a:r>
                        <a:rPr lang="de-DE" sz="1200" b="0" dirty="0">
                          <a:latin typeface="Arial" panose="020B0604020202020204" pitchFamily="34" charset="0"/>
                          <a:cs typeface="Arial" panose="020B0604020202020204" pitchFamily="34" charset="0"/>
                        </a:rPr>
                        <a:t>Ursachen und Auswirkungen des veränderten Bevölkerungswachstums auf Mensch und Raum und </a:t>
                      </a:r>
                    </a:p>
                    <a:p>
                      <a:r>
                        <a:rPr lang="de-DE" sz="1200" b="0" dirty="0">
                          <a:latin typeface="Arial" panose="020B0604020202020204" pitchFamily="34" charset="0"/>
                          <a:cs typeface="Arial" panose="020B0604020202020204" pitchFamily="34" charset="0"/>
                        </a:rPr>
                        <a:t>(Länderbeispiel für stagnierende bzw. rückläufige sowie steigende Bevölkerungszahlen: </a:t>
                      </a:r>
                      <a:r>
                        <a:rPr lang="de-DE" sz="1200" b="0" dirty="0">
                          <a:latin typeface="Arial" panose="020B0604020202020204" pitchFamily="34" charset="0"/>
                          <a:cs typeface="Arial" panose="020B0604020202020204" pitchFamily="34" charset="0"/>
                          <a:hlinkClick r:id="rId11"/>
                        </a:rPr>
                        <a:t>Südkorea</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12"/>
                        </a:rPr>
                        <a:t>Japan</a:t>
                      </a:r>
                      <a:r>
                        <a:rPr lang="de-DE" sz="1200" b="0" dirty="0">
                          <a:latin typeface="Arial" panose="020B0604020202020204" pitchFamily="34" charset="0"/>
                          <a:cs typeface="Arial" panose="020B0604020202020204" pitchFamily="34" charset="0"/>
                        </a:rPr>
                        <a:t> </a:t>
                      </a:r>
                      <a:r>
                        <a:rPr lang="de-DE" sz="1200" b="0" dirty="0" err="1">
                          <a:latin typeface="Arial" panose="020B0604020202020204" pitchFamily="34" charset="0"/>
                          <a:cs typeface="Arial" panose="020B0604020202020204" pitchFamily="34" charset="0"/>
                          <a:hlinkClick r:id="rId13"/>
                        </a:rPr>
                        <a:t>Japan</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14"/>
                        </a:rPr>
                        <a:t>Philippinen</a:t>
                      </a:r>
                      <a:r>
                        <a:rPr lang="de-DE" sz="1200" b="0" dirty="0">
                          <a:latin typeface="Arial" panose="020B0604020202020204" pitchFamily="34" charset="0"/>
                          <a:cs typeface="Arial" panose="020B0604020202020204" pitchFamily="34" charset="0"/>
                        </a:rPr>
                        <a:t>, Ableiten der Probleme (z.B. Bevölkerungsverteilung und Tektonik: </a:t>
                      </a:r>
                      <a:r>
                        <a:rPr lang="de-DE" sz="1200" b="0" dirty="0">
                          <a:latin typeface="Arial" panose="020B0604020202020204" pitchFamily="34" charset="0"/>
                          <a:cs typeface="Arial" panose="020B0604020202020204" pitchFamily="34" charset="0"/>
                          <a:hlinkClick r:id="rId15"/>
                        </a:rPr>
                        <a:t>Indonesien</a:t>
                      </a:r>
                      <a:r>
                        <a:rPr lang="de-DE" sz="1200" b="0" dirty="0">
                          <a:latin typeface="Arial" panose="020B0604020202020204" pitchFamily="34" charset="0"/>
                          <a:cs typeface="Arial" panose="020B0604020202020204" pitchFamily="34" charset="0"/>
                        </a:rPr>
                        <a:t>)  und Lösungsvorschläge (</a:t>
                      </a:r>
                      <a:r>
                        <a:rPr lang="de-DE" sz="1200" b="0" dirty="0">
                          <a:latin typeface="Arial" panose="020B0604020202020204" pitchFamily="34" charset="0"/>
                          <a:cs typeface="Arial" panose="020B0604020202020204" pitchFamily="34" charset="0"/>
                          <a:hlinkClick r:id="rId16"/>
                        </a:rPr>
                        <a:t>Auswertung eines Sachtextes</a:t>
                      </a:r>
                      <a:r>
                        <a:rPr lang="de-DE" sz="1200" b="0"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hlinkClick r:id="rId17" action="ppaction://hlinkfile"/>
                        </a:rPr>
                        <a:t>Sachtext</a:t>
                      </a:r>
                      <a:endParaRPr lang="de-DE" sz="1200" b="0" dirty="0">
                        <a:latin typeface="Arial" panose="020B0604020202020204" pitchFamily="34" charset="0"/>
                        <a:cs typeface="Arial" panose="020B0604020202020204" pitchFamily="34" charset="0"/>
                      </a:endParaRPr>
                    </a:p>
                  </a:txBody>
                  <a:tcPr/>
                </a:tc>
                <a:tc vMerge="1">
                  <a:txBody>
                    <a:bodyPr/>
                    <a:lstStyle/>
                    <a:p>
                      <a:endParaRPr lang="de-DE" sz="1200" b="1" dirty="0"/>
                    </a:p>
                  </a:txBody>
                  <a:tcPr/>
                </a:tc>
                <a:extLst>
                  <a:ext uri="{0D108BD9-81ED-4DB2-BD59-A6C34878D82A}">
                    <a16:rowId xmlns:a16="http://schemas.microsoft.com/office/drawing/2014/main" val="10001"/>
                  </a:ext>
                </a:extLst>
              </a:tr>
              <a:tr h="519677">
                <a:tc>
                  <a:txBody>
                    <a:bodyPr/>
                    <a:lstStyle/>
                    <a:p>
                      <a:pPr algn="ctr"/>
                      <a:r>
                        <a:rPr lang="de-DE" sz="1400" b="1" dirty="0">
                          <a:solidFill>
                            <a:schemeClr val="accent6">
                              <a:lumMod val="75000"/>
                            </a:schemeClr>
                          </a:solidFill>
                          <a:latin typeface="Arial" pitchFamily="34" charset="0"/>
                          <a:ea typeface="Times New Roman" pitchFamily="18" charset="0"/>
                          <a:cs typeface="Arial" pitchFamily="34" charset="0"/>
                        </a:rPr>
                        <a:t>1.3.</a:t>
                      </a:r>
                    </a:p>
                    <a:p>
                      <a:pPr algn="ctr"/>
                      <a:r>
                        <a:rPr lang="de-DE" sz="1200" b="1" dirty="0">
                          <a:solidFill>
                            <a:schemeClr val="accent6">
                              <a:lumMod val="75000"/>
                            </a:schemeClr>
                          </a:solidFill>
                          <a:highlight>
                            <a:srgbClr val="FFFF00"/>
                          </a:highlight>
                          <a:latin typeface="Arial" pitchFamily="34" charset="0"/>
                          <a:ea typeface="Times New Roman" pitchFamily="18" charset="0"/>
                          <a:cs typeface="Arial" pitchFamily="34" charset="0"/>
                        </a:rPr>
                        <a:t>1 DS</a:t>
                      </a:r>
                      <a:endParaRPr lang="de-DE" sz="1400" b="1" dirty="0">
                        <a:solidFill>
                          <a:schemeClr val="accent6">
                            <a:lumMod val="75000"/>
                          </a:schemeClr>
                        </a:solidFill>
                        <a:latin typeface="+mj-lt"/>
                      </a:endParaRPr>
                    </a:p>
                  </a:txBody>
                  <a:tcPr>
                    <a:lnB w="12700" cap="flat" cmpd="sng" algn="ctr">
                      <a:solidFill>
                        <a:schemeClr val="tx1"/>
                      </a:solidFill>
                      <a:prstDash val="solid"/>
                      <a:round/>
                      <a:headEnd type="none" w="med" len="med"/>
                      <a:tailEnd type="none" w="med" len="med"/>
                    </a:lnB>
                  </a:tcPr>
                </a:tc>
                <a:tc>
                  <a:txBody>
                    <a:bodyPr/>
                    <a:lstStyle/>
                    <a:p>
                      <a:r>
                        <a:rPr lang="de-DE" sz="1200" b="0" dirty="0">
                          <a:latin typeface="Arial" panose="020B0604020202020204" pitchFamily="34" charset="0"/>
                          <a:cs typeface="Arial" panose="020B0604020202020204" pitchFamily="34" charset="0"/>
                        </a:rPr>
                        <a:t>Statistische Daten von unterschiedlich entwickelten Ländern im Vergleich </a:t>
                      </a:r>
                    </a:p>
                    <a:p>
                      <a:r>
                        <a:rPr lang="de-DE" sz="1200" b="0" dirty="0">
                          <a:latin typeface="Arial" panose="020B0604020202020204" pitchFamily="34" charset="0"/>
                          <a:cs typeface="Arial" panose="020B0604020202020204" pitchFamily="34" charset="0"/>
                        </a:rPr>
                        <a:t>Beispielhaft (z.B. entsprechend des „Modells der Fluggänse“): (</a:t>
                      </a:r>
                      <a:r>
                        <a:rPr lang="de-DE" sz="1200" b="0" dirty="0">
                          <a:solidFill>
                            <a:schemeClr val="tx1"/>
                          </a:solidFill>
                          <a:latin typeface="Arial" panose="020B0604020202020204" pitchFamily="34" charset="0"/>
                          <a:cs typeface="Arial" panose="020B0604020202020204" pitchFamily="34" charset="0"/>
                          <a:hlinkClick r:id="rId18" action="ppaction://hlinkfile"/>
                        </a:rPr>
                        <a:t>Japan, Singapur, Thailand, Vietnam, Laos</a:t>
                      </a:r>
                      <a:r>
                        <a:rPr lang="de-DE" sz="1200" b="0" dirty="0">
                          <a:latin typeface="Arial" panose="020B0604020202020204" pitchFamily="34" charset="0"/>
                          <a:cs typeface="Arial" panose="020B0604020202020204" pitchFamily="34" charset="0"/>
                        </a:rPr>
                        <a:t>) </a:t>
                      </a:r>
                    </a:p>
                    <a:p>
                      <a:pPr marL="171450" indent="-171450">
                        <a:buFont typeface="Wingdings" panose="05000000000000000000" pitchFamily="2" charset="2"/>
                        <a:buChar char="è"/>
                      </a:pPr>
                      <a:r>
                        <a:rPr lang="de-DE" sz="1200" b="0" dirty="0">
                          <a:latin typeface="Arial" panose="020B0604020202020204" pitchFamily="34" charset="0"/>
                          <a:cs typeface="Arial" panose="020B0604020202020204" pitchFamily="34" charset="0"/>
                          <a:sym typeface="Wingdings" panose="05000000000000000000" pitchFamily="2" charset="2"/>
                        </a:rPr>
                        <a:t>Zuordnung zum Ordnungsmuster „Wirtschaftlicher Entwicklungsstand“: IL-SL-EL</a:t>
                      </a:r>
                      <a:endParaRPr lang="de-DE" sz="1200" b="0" dirty="0">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de-DE" sz="1200" b="1" dirty="0"/>
                    </a:p>
                  </a:txBody>
                  <a:tcPr/>
                </a:tc>
                <a:extLst>
                  <a:ext uri="{0D108BD9-81ED-4DB2-BD59-A6C34878D82A}">
                    <a16:rowId xmlns:a16="http://schemas.microsoft.com/office/drawing/2014/main" val="10002"/>
                  </a:ext>
                </a:extLst>
              </a:tr>
              <a:tr h="481840">
                <a:tc>
                  <a:txBody>
                    <a:bodyPr/>
                    <a:lstStyle/>
                    <a:p>
                      <a:pPr algn="ctr"/>
                      <a:r>
                        <a:rPr lang="de-DE" sz="1400" b="1" dirty="0">
                          <a:solidFill>
                            <a:schemeClr val="accent6">
                              <a:lumMod val="75000"/>
                            </a:schemeClr>
                          </a:solidFill>
                          <a:latin typeface="Arial" panose="020B0604020202020204" pitchFamily="34" charset="0"/>
                          <a:cs typeface="Arial" panose="020B0604020202020204" pitchFamily="34" charset="0"/>
                        </a:rPr>
                        <a:t>1.4.</a:t>
                      </a:r>
                    </a:p>
                    <a:p>
                      <a:pPr algn="ctr"/>
                      <a:r>
                        <a:rPr lang="de-DE" sz="1200" b="1" dirty="0">
                          <a:solidFill>
                            <a:schemeClr val="accent6">
                              <a:lumMod val="75000"/>
                            </a:schemeClr>
                          </a:solidFill>
                          <a:highlight>
                            <a:srgbClr val="FFFF00"/>
                          </a:highlight>
                          <a:latin typeface="Arial" panose="020B0604020202020204" pitchFamily="34" charset="0"/>
                          <a:cs typeface="Arial" panose="020B0604020202020204" pitchFamily="34" charset="0"/>
                        </a:rPr>
                        <a:t>2 DS</a:t>
                      </a:r>
                    </a:p>
                  </a:txBody>
                  <a:tcPr>
                    <a:lnT w="12700" cap="flat" cmpd="sng" algn="ctr">
                      <a:solidFill>
                        <a:schemeClr val="tx1"/>
                      </a:solidFill>
                      <a:prstDash val="solid"/>
                      <a:round/>
                      <a:headEnd type="none" w="med" len="med"/>
                      <a:tailEnd type="none" w="med" len="med"/>
                    </a:lnT>
                  </a:tcPr>
                </a:tc>
                <a:tc>
                  <a:txBody>
                    <a:bodyPr/>
                    <a:lstStyle/>
                    <a:p>
                      <a:r>
                        <a:rPr lang="de-DE" sz="1200" b="0" dirty="0">
                          <a:latin typeface="Arial" panose="020B0604020202020204" pitchFamily="34" charset="0"/>
                          <a:cs typeface="Arial" panose="020B0604020202020204" pitchFamily="34" charset="0"/>
                        </a:rPr>
                        <a:t>Naturraumgeographische, bevölkerungs- und wirtschaftsgeographische Analyse </a:t>
                      </a:r>
                      <a:r>
                        <a:rPr lang="de-DE" sz="1200" b="0" u="sng" dirty="0">
                          <a:latin typeface="Arial" panose="020B0604020202020204" pitchFamily="34" charset="0"/>
                          <a:cs typeface="Arial" panose="020B0604020202020204" pitchFamily="34" charset="0"/>
                        </a:rPr>
                        <a:t>Japans</a:t>
                      </a:r>
                      <a:r>
                        <a:rPr lang="de-DE" sz="1200" b="0" dirty="0">
                          <a:latin typeface="Arial" panose="020B0604020202020204" pitchFamily="34" charset="0"/>
                          <a:cs typeface="Arial" panose="020B0604020202020204" pitchFamily="34" charset="0"/>
                        </a:rPr>
                        <a:t> als Risikogebiet mit Raumnot, schrumpfender Bevölkerung und Industriemacht ohne Rohstoffe (Schüler analysieren weitgehend selbstständig) </a:t>
                      </a:r>
                      <a:r>
                        <a:rPr lang="de-DE" sz="1200" b="0" dirty="0">
                          <a:latin typeface="Arial" panose="020B0604020202020204" pitchFamily="34" charset="0"/>
                          <a:cs typeface="Arial" panose="020B0604020202020204" pitchFamily="34" charset="0"/>
                          <a:hlinkClick r:id="rId19" action="ppaction://hlinkfile"/>
                        </a:rPr>
                        <a:t>Bericht</a:t>
                      </a:r>
                      <a:endParaRPr lang="de-DE" sz="1200" b="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de-DE"/>
                    </a:p>
                  </a:txBody>
                  <a:tcPr/>
                </a:tc>
                <a:extLst>
                  <a:ext uri="{0D108BD9-81ED-4DB2-BD59-A6C34878D82A}">
                    <a16:rowId xmlns:a16="http://schemas.microsoft.com/office/drawing/2014/main" val="3520792640"/>
                  </a:ext>
                </a:extLst>
              </a:tr>
              <a:tr h="1133030">
                <a:tc gridSpan="3">
                  <a:txBody>
                    <a:bodyPr/>
                    <a:lstStyle/>
                    <a:p>
                      <a:r>
                        <a:rPr lang="de-DE" sz="1200" b="0" u="sng" dirty="0"/>
                        <a:t>Fachbegriffe:</a:t>
                      </a:r>
                    </a:p>
                    <a:p>
                      <a:r>
                        <a:rPr lang="de-DE" sz="1200" b="1" dirty="0"/>
                        <a:t>Monsun</a:t>
                      </a:r>
                      <a:r>
                        <a:rPr lang="de-DE" sz="1200" dirty="0"/>
                        <a:t>: beständig wehende, jahreszeitlich wechselnde Luftmassen in den Tropen und Subtropen</a:t>
                      </a:r>
                    </a:p>
                    <a:p>
                      <a:r>
                        <a:rPr lang="de-DE" sz="1200" b="1" dirty="0"/>
                        <a:t>Wirbelsturm</a:t>
                      </a:r>
                      <a:r>
                        <a:rPr lang="de-DE" sz="1200" dirty="0"/>
                        <a:t>: sich kreisförmig bewegender, wandernder Luftwirbel, der über tropisch-warmen Gewässern des Weltmeeres entsteht</a:t>
                      </a:r>
                    </a:p>
                    <a:p>
                      <a:r>
                        <a:rPr lang="de-DE" sz="1200" b="1" dirty="0"/>
                        <a:t>Aufschüttungsebene</a:t>
                      </a:r>
                      <a:r>
                        <a:rPr lang="de-DE" sz="1200" dirty="0"/>
                        <a:t>: Ebene, in der Lockermaterial von Flüssen abgelagert wird, überwiegend landwirtschaftlich genutzt, zumeist überschwemmungsgefährdet</a:t>
                      </a:r>
                    </a:p>
                    <a:p>
                      <a:r>
                        <a:rPr lang="de-DE" sz="1200" b="1" dirty="0"/>
                        <a:t>Schwellenland</a:t>
                      </a:r>
                      <a:r>
                        <a:rPr lang="de-DE" sz="1200" dirty="0"/>
                        <a:t>: Land mit hohem Wirtschaftswachstum und starkem Sozialgefälle zwischen Stadt und Land, bedeutendes Exportland</a:t>
                      </a:r>
                    </a:p>
                    <a:p>
                      <a:r>
                        <a:rPr lang="de-DE" sz="1200" b="1" dirty="0"/>
                        <a:t>Industrieland</a:t>
                      </a:r>
                      <a:r>
                        <a:rPr lang="de-DE" sz="1200" dirty="0"/>
                        <a:t>: ein sehr hoch entwickeltes Land mit leistungsfähiger Wirtschaft und Dienstleistungsdominanz</a:t>
                      </a:r>
                    </a:p>
                  </a:txBody>
                  <a:tcPr/>
                </a:tc>
                <a:tc hMerge="1">
                  <a:txBody>
                    <a:bodyPr/>
                    <a:lstStyle/>
                    <a:p>
                      <a:endParaRPr lang="de-DE" sz="1200" b="1" dirty="0"/>
                    </a:p>
                  </a:txBody>
                  <a:tcPr/>
                </a:tc>
                <a:tc hMerge="1">
                  <a:txBody>
                    <a:bodyPr/>
                    <a:lstStyle/>
                    <a:p>
                      <a:endParaRPr lang="de-DE"/>
                    </a:p>
                  </a:txBody>
                  <a:tcPr/>
                </a:tc>
                <a:extLst>
                  <a:ext uri="{0D108BD9-81ED-4DB2-BD59-A6C34878D82A}">
                    <a16:rowId xmlns:a16="http://schemas.microsoft.com/office/drawing/2014/main" val="10003"/>
                  </a:ext>
                </a:extLst>
              </a:tr>
            </a:tbl>
          </a:graphicData>
        </a:graphic>
      </p:graphicFrame>
      <p:cxnSp>
        <p:nvCxnSpPr>
          <p:cNvPr id="3" name="Gerade Verbindung mit Pfeil 2">
            <a:extLst>
              <a:ext uri="{FF2B5EF4-FFF2-40B4-BE49-F238E27FC236}">
                <a16:creationId xmlns:a16="http://schemas.microsoft.com/office/drawing/2014/main" id="{BC23BBAB-D8AD-48F5-80CE-34EAD23C6276}"/>
              </a:ext>
            </a:extLst>
          </p:cNvPr>
          <p:cNvCxnSpPr/>
          <p:nvPr/>
        </p:nvCxnSpPr>
        <p:spPr>
          <a:xfrm>
            <a:off x="1127464" y="2831976"/>
            <a:ext cx="23081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Rechteck 3">
            <a:extLst>
              <a:ext uri="{FF2B5EF4-FFF2-40B4-BE49-F238E27FC236}">
                <a16:creationId xmlns:a16="http://schemas.microsoft.com/office/drawing/2014/main" id="{F2B42D64-F7DE-433B-8682-CF934F5DFEAF}"/>
              </a:ext>
            </a:extLst>
          </p:cNvPr>
          <p:cNvSpPr/>
          <p:nvPr/>
        </p:nvSpPr>
        <p:spPr>
          <a:xfrm>
            <a:off x="9004646" y="135703"/>
            <a:ext cx="2840854" cy="10006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a:t>Sachstrukturanalyse und Zuordnung der Kompetenzen</a:t>
            </a:r>
            <a:endParaRPr lang="de-DE" dirty="0"/>
          </a:p>
        </p:txBody>
      </p:sp>
    </p:spTree>
    <p:extLst>
      <p:ext uri="{BB962C8B-B14F-4D97-AF65-F5344CB8AC3E}">
        <p14:creationId xmlns:p14="http://schemas.microsoft.com/office/powerpoint/2010/main" val="179805900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2418</Words>
  <Application>Microsoft Office PowerPoint</Application>
  <PresentationFormat>Breitbild</PresentationFormat>
  <Paragraphs>408</Paragraphs>
  <Slides>19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19</vt:i4>
      </vt:variant>
    </vt:vector>
  </HeadingPairs>
  <TitlesOfParts>
    <vt:vector size="26" baseType="lpstr">
      <vt:lpstr>Arial</vt:lpstr>
      <vt:lpstr>Calibri</vt:lpstr>
      <vt:lpstr>Calibri Light</vt:lpstr>
      <vt:lpstr>Comic Sans MS</vt:lpstr>
      <vt:lpstr>Symbol</vt:lpstr>
      <vt:lpstr>Wingdings</vt:lpstr>
      <vt:lpstr>Office</vt:lpstr>
      <vt:lpstr>Klassenstufe 8 Implementierung des Fachlehrplans  Sie bekommen einen vertieften Einblick in die Planung der Klassenstufe 8 am Gymnasium in Sachsen-Anhalt auf Grundlage des kompetenzorientierten Fachlehrplans.   Verlinkungen in das WWW sind in dieser PPT aktiv. Die entsprechend detaillierten Dateiverknüpfungen sowie Bildmaterialien konnten Sie bei der Teilnahme an der entsprechenden Lehrerfortbildung erhalten.</vt:lpstr>
      <vt:lpstr>Implementierung des Fachlehrplans  Klassenstufe 8</vt:lpstr>
      <vt:lpstr>Implementierung des Fachlehrplans  Klassenstufe 8</vt:lpstr>
      <vt:lpstr>Implementierung des Fachlehrplans  Klassenstufe 8</vt:lpstr>
      <vt:lpstr>Topographie des nord-, ost-, süd- und südostasiatischen Raumes</vt:lpstr>
      <vt:lpstr>1. Halbjahr</vt:lpstr>
      <vt:lpstr>1. Halbjahr</vt:lpstr>
      <vt:lpstr>1. Halbjahr</vt:lpstr>
      <vt:lpstr>PowerPoint-Präsentation</vt:lpstr>
      <vt:lpstr>PowerPoint-Präsentation</vt:lpstr>
      <vt:lpstr>Planungs-übersicht  1. Halbjahr  und topographische Übung</vt:lpstr>
      <vt:lpstr>2. Halbjahr</vt:lpstr>
      <vt:lpstr>2. Halbjahr</vt:lpstr>
      <vt:lpstr>2. Halbjahr</vt:lpstr>
      <vt:lpstr>PowerPoint-Präsentation</vt:lpstr>
      <vt:lpstr>PowerPoint-Präsentation</vt:lpstr>
      <vt:lpstr>PowerPoint-Präsentation</vt:lpstr>
      <vt:lpstr> </vt:lpstr>
      <vt:lpstr>Gesamtplanungs-übersicht Klassenstufe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Implementierung des Fachlehrplans  Klassenstufe 8</dc:title>
  <dc:creator>olaf.sedelky@googlemail.com</dc:creator>
  <cp:lastModifiedBy>olaf.sedelky@googlemail.com</cp:lastModifiedBy>
  <cp:revision>138</cp:revision>
  <dcterms:created xsi:type="dcterms:W3CDTF">2019-06-24T12:39:54Z</dcterms:created>
  <dcterms:modified xsi:type="dcterms:W3CDTF">2019-08-28T07:52:58Z</dcterms:modified>
</cp:coreProperties>
</file>