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6" r:id="rId3"/>
    <p:sldId id="259" r:id="rId4"/>
    <p:sldId id="258" r:id="rId5"/>
    <p:sldId id="265" r:id="rId6"/>
    <p:sldId id="261" r:id="rId7"/>
    <p:sldId id="262" r:id="rId8"/>
    <p:sldId id="263" r:id="rId9"/>
    <p:sldId id="264" r:id="rId10"/>
    <p:sldId id="268" r:id="rId11"/>
    <p:sldId id="297" r:id="rId12"/>
    <p:sldId id="269" r:id="rId13"/>
    <p:sldId id="272" r:id="rId14"/>
    <p:sldId id="273" r:id="rId15"/>
    <p:sldId id="274" r:id="rId16"/>
    <p:sldId id="279" r:id="rId17"/>
    <p:sldId id="281" r:id="rId18"/>
    <p:sldId id="282" r:id="rId19"/>
    <p:sldId id="295" r:id="rId20"/>
    <p:sldId id="285" r:id="rId21"/>
    <p:sldId id="286" r:id="rId22"/>
    <p:sldId id="287" r:id="rId23"/>
    <p:sldId id="288" r:id="rId24"/>
    <p:sldId id="289" r:id="rId25"/>
    <p:sldId id="299" r:id="rId26"/>
    <p:sldId id="291" r:id="rId27"/>
    <p:sldId id="292" r:id="rId28"/>
    <p:sldId id="293" r:id="rId29"/>
    <p:sldId id="294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5" autoAdjust="0"/>
    <p:restoredTop sz="94660"/>
  </p:normalViewPr>
  <p:slideViewPr>
    <p:cSldViewPr>
      <p:cViewPr>
        <p:scale>
          <a:sx n="70" d="100"/>
          <a:sy n="70" d="100"/>
        </p:scale>
        <p:origin x="-2340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436C2-D96D-4898-B525-5975F2BA5B69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CF565-C868-4B11-96EA-5F0BC40974B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ldung-lsa.de/files/901bfaad19132f9a89b29fbe65aa7ee7/PB_Geo9_KS_Ungleichheiten_Text201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dung-lsa.de/pool/RRL_Lehrplaene/Erprobung/Gymnasium/FLP_Gym_Geographie_LTn.pdf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ldung-lsa.de/files/901bfaad19132f9a89b29fbe65aa7ee7/PB_Geo9_KS_Ungleichheiten_Text201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Planung des Schuljahrganges 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u="sng" dirty="0" smtClean="0"/>
              <a:t>1. HJ</a:t>
            </a:r>
            <a:r>
              <a:rPr lang="de-DE" b="1" dirty="0" smtClean="0"/>
              <a:t>: „Raumausstattung, -nutzung und –</a:t>
            </a:r>
            <a:r>
              <a:rPr lang="de-DE" b="1" dirty="0" err="1" smtClean="0"/>
              <a:t>verflechtung</a:t>
            </a:r>
            <a:r>
              <a:rPr lang="de-DE" b="1" dirty="0" smtClean="0"/>
              <a:t> analysieren und vergleichen“</a:t>
            </a:r>
          </a:p>
          <a:p>
            <a:r>
              <a:rPr lang="de-DE" b="1" u="sng" dirty="0" smtClean="0"/>
              <a:t>2. HJ</a:t>
            </a:r>
            <a:r>
              <a:rPr lang="de-DE" b="1" dirty="0" smtClean="0"/>
              <a:t>: „Raumstrukturen und –</a:t>
            </a:r>
            <a:r>
              <a:rPr lang="de-DE" b="1" dirty="0" err="1" smtClean="0"/>
              <a:t>prozesse</a:t>
            </a:r>
            <a:r>
              <a:rPr lang="de-DE" b="1" dirty="0" smtClean="0"/>
              <a:t> analysieren und erklären“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98884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</a:t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>
                <a:solidFill>
                  <a:srgbClr val="FF0000"/>
                </a:solidFill>
              </a:rPr>
              <a:t>fachübergreifender </a:t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>
                <a:solidFill>
                  <a:srgbClr val="FF0000"/>
                </a:solidFill>
              </a:rPr>
              <a:t>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dirty="0" smtClean="0"/>
              <a:t>   BIO FLP Seite 28</a:t>
            </a: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1" y="0"/>
            <a:ext cx="5760640" cy="689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/>
          <p:nvPr/>
        </p:nvCxnSpPr>
        <p:spPr>
          <a:xfrm flipV="1">
            <a:off x="1979712" y="3356992"/>
            <a:ext cx="1440160" cy="144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979712" y="3573016"/>
            <a:ext cx="1296144" cy="165618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179512" y="3356992"/>
            <a:ext cx="18356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Relevanz zur Geographie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fachübergreifender 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dirty="0" smtClean="0"/>
              <a:t>   ENG FLP Seite 21</a:t>
            </a: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77819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mit Pfeil 4"/>
          <p:cNvCxnSpPr/>
          <p:nvPr/>
        </p:nvCxnSpPr>
        <p:spPr>
          <a:xfrm flipV="1">
            <a:off x="1547664" y="3140968"/>
            <a:ext cx="1584176" cy="7200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>
            <a:off x="1547664" y="3933056"/>
            <a:ext cx="1584176" cy="20882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619672" y="3933056"/>
            <a:ext cx="144016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179512" y="3789040"/>
            <a:ext cx="18356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Relevanz zur Geographie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395773"/>
            <a:ext cx="8352927" cy="124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W1 – Doppelkontinent Amerika – räumlich-geographischer Vergleich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Naturräumliche Ausstattung Nord- und Südamerikas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Wirtschaftsstrukturen ausgewählter amerikanischer Staaten im Vergleich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Siedlungsstrukturen Nord- und Südamerikas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1412777"/>
          <a:ext cx="8640961" cy="5394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4176"/>
                <a:gridCol w="4896544"/>
                <a:gridCol w="2160241"/>
              </a:tblGrid>
              <a:tr h="12207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Naturräumliche Ausstattung Nord- und Südamerikas</a:t>
                      </a:r>
                    </a:p>
                    <a:p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(3 DS)</a:t>
                      </a:r>
                      <a:endParaRPr lang="de-DE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Relief und Großlandschaften in NA </a:t>
                      </a:r>
                    </a:p>
                    <a:p>
                      <a:r>
                        <a:rPr lang="de-DE" sz="1200" dirty="0" smtClean="0"/>
                        <a:t>Entstehung</a:t>
                      </a:r>
                      <a:r>
                        <a:rPr lang="de-DE" sz="1200" baseline="0" dirty="0" smtClean="0"/>
                        <a:t> der Anden nach der </a:t>
                      </a:r>
                      <a:r>
                        <a:rPr lang="de-DE" sz="1200" baseline="0" dirty="0" err="1" smtClean="0"/>
                        <a:t>ThdP</a:t>
                      </a:r>
                      <a:endParaRPr lang="de-DE" sz="1200" baseline="0" dirty="0" smtClean="0"/>
                    </a:p>
                    <a:p>
                      <a:r>
                        <a:rPr lang="de-DE" sz="1200" baseline="0" dirty="0" smtClean="0"/>
                        <a:t>Besonderheiten des Klimas in NA: Luftmassen, Extreme (Tornados, Blizzards, Hurrikans)</a:t>
                      </a:r>
                    </a:p>
                    <a:p>
                      <a:r>
                        <a:rPr lang="de-DE" sz="1200" baseline="0" dirty="0" smtClean="0"/>
                        <a:t>Klima und Vegetation in SA: Küstenwüste,  tropischer Regenwald in Amazonasbecken, Höhenstufen in den tropischen Anden</a:t>
                      </a:r>
                      <a:endParaRPr lang="de-DE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die naturräumliche Ausstattung und die kulturellen Merkmale innerhalb des Doppel-   </a:t>
                      </a:r>
                    </a:p>
                    <a:p>
                      <a:pPr algn="l">
                        <a:buFont typeface="Symbol" pitchFamily="18" charset="2"/>
                        <a:buNone/>
                      </a:pPr>
                      <a:r>
                        <a:rPr lang="de-DE" sz="1000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kontinents</a:t>
                      </a: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sowie die </a:t>
                      </a:r>
                    </a:p>
                    <a:p>
                      <a:pPr algn="l"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Wirtschafts- und Siedlungsstruktur amerikanischer Staaten vergleichen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Karten zum Nachweis von Disparitäten sowie des Verstädterungsprozesses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auswerten, dabei digitale Karten mit zwei Attributen (GIS) erstellen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Wechselwirkungen zwischen Geo- und Humanfaktoren in Beziehungsgeflechten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darstellen und präsentieren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Wechselwirkungen zwischen Geo- und Humanfaktoren in Beziehungsgeflechten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darstellen und präsentieren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7559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Wirtschafts-</a:t>
                      </a:r>
                    </a:p>
                    <a:p>
                      <a:r>
                        <a:rPr lang="de-DE" sz="1200" b="1" dirty="0" err="1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strukturen</a:t>
                      </a:r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ausgewählter amerikanischer Staaten im Vergleich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(3 DS)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Mit Daten die</a:t>
                      </a:r>
                      <a:r>
                        <a:rPr lang="de-DE" sz="1200" b="1" baseline="0" dirty="0" smtClean="0"/>
                        <a:t> Wirtschaft von Ländern </a:t>
                      </a:r>
                      <a:r>
                        <a:rPr lang="de-DE" sz="1200" b="1" dirty="0" smtClean="0"/>
                        <a:t>vergleichen (BIP, Export-Import, Anteil der WS am BIP, HDI)</a:t>
                      </a:r>
                    </a:p>
                    <a:p>
                      <a:r>
                        <a:rPr lang="de-DE" sz="1200" b="1" dirty="0" smtClean="0"/>
                        <a:t>Hochentwickelte IL: USA, Kanada</a:t>
                      </a:r>
                    </a:p>
                    <a:p>
                      <a:r>
                        <a:rPr lang="de-DE" sz="1200" b="1" dirty="0" smtClean="0"/>
                        <a:t>Schwellenländer</a:t>
                      </a:r>
                      <a:r>
                        <a:rPr lang="de-DE" sz="1200" b="1" baseline="0" dirty="0" smtClean="0"/>
                        <a:t> mit hohem Industrialisierungsgrad: Mexiko, Brasilien, Argentinien</a:t>
                      </a:r>
                    </a:p>
                    <a:p>
                      <a:r>
                        <a:rPr lang="de-DE" sz="1200" b="1" baseline="0" dirty="0" smtClean="0"/>
                        <a:t>Entwicklungsländer mit monostrukturiertem Bergbau  in SA und/oder dominanter LW in MA</a:t>
                      </a:r>
                    </a:p>
                    <a:p>
                      <a:r>
                        <a:rPr lang="de-DE" sz="1200" b="1" baseline="0" dirty="0" smtClean="0"/>
                        <a:t>Brasilien: Amazonien – Raumnutzungskonflikte und Maßnahmen, Beziehungsgeflecht</a:t>
                      </a:r>
                    </a:p>
                    <a:p>
                      <a:r>
                        <a:rPr lang="de-DE" sz="1200" b="1" baseline="0" dirty="0" smtClean="0"/>
                        <a:t>Mexiko: räumliche Disparitäten, NAFTA auf dem Prüfstand</a:t>
                      </a:r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84513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Siedlungs-</a:t>
                      </a:r>
                      <a:r>
                        <a:rPr lang="de-DE" sz="1200" b="1" dirty="0" err="1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strukturen</a:t>
                      </a:r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Nord- und Südamerikas</a:t>
                      </a:r>
                    </a:p>
                    <a:p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(2 DS)</a:t>
                      </a:r>
                      <a:endParaRPr lang="de-DE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NA: Stadtlandschaften, Modell, Fallbeispiel Detroit (</a:t>
                      </a:r>
                      <a:r>
                        <a:rPr lang="de-DE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Diercke 360°, Ausgabe 3/2007)</a:t>
                      </a:r>
                      <a:endParaRPr lang="de-DE" sz="800" b="1" dirty="0" smtClean="0"/>
                    </a:p>
                    <a:p>
                      <a:r>
                        <a:rPr lang="de-DE" sz="1200" b="1" dirty="0" smtClean="0"/>
                        <a:t>Verstädterungs-</a:t>
                      </a:r>
                      <a:r>
                        <a:rPr lang="de-DE" sz="1200" b="1" baseline="0" dirty="0" smtClean="0"/>
                        <a:t> und </a:t>
                      </a:r>
                      <a:r>
                        <a:rPr lang="de-DE" sz="1200" b="1" baseline="0" dirty="0" err="1" smtClean="0"/>
                        <a:t>Metropolisierungsprozess</a:t>
                      </a:r>
                      <a:r>
                        <a:rPr lang="de-DE" sz="1200" b="1" baseline="0" dirty="0" smtClean="0"/>
                        <a:t> in Südamerika</a:t>
                      </a:r>
                    </a:p>
                    <a:p>
                      <a:r>
                        <a:rPr lang="de-DE" sz="1200" b="1" baseline="0" dirty="0" smtClean="0"/>
                        <a:t>Pull-Push Faktoren </a:t>
                      </a:r>
                      <a:r>
                        <a:rPr lang="de-DE" sz="1200" b="1" baseline="0" dirty="0" smtClean="0">
                          <a:sym typeface="Wingdings" pitchFamily="2" charset="2"/>
                        </a:rPr>
                        <a:t> Landflucht</a:t>
                      </a:r>
                    </a:p>
                    <a:p>
                      <a:r>
                        <a:rPr lang="de-DE" sz="1200" b="1" baseline="0" dirty="0" smtClean="0">
                          <a:sym typeface="Wingdings" pitchFamily="2" charset="2"/>
                        </a:rPr>
                        <a:t>Problemregion Mexiko-Stadt</a:t>
                      </a:r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1408557">
                <a:tc gridSpan="3">
                  <a:txBody>
                    <a:bodyPr/>
                    <a:lstStyle/>
                    <a:p>
                      <a:r>
                        <a:rPr lang="de-DE" sz="1200" u="sng" dirty="0" smtClean="0"/>
                        <a:t>Fachbegriffe</a:t>
                      </a:r>
                      <a:r>
                        <a:rPr lang="de-DE" sz="1200" dirty="0" smtClean="0"/>
                        <a:t>: </a:t>
                      </a:r>
                    </a:p>
                    <a:p>
                      <a:r>
                        <a:rPr lang="de-DE" sz="1200" b="1" dirty="0" smtClean="0"/>
                        <a:t>Disparität</a:t>
                      </a:r>
                      <a:r>
                        <a:rPr lang="de-DE" sz="1200" dirty="0" smtClean="0"/>
                        <a:t>: Unausgeglichenheit der Raumstrukturen zwischen Regionen und innerhalb einer Region</a:t>
                      </a:r>
                    </a:p>
                    <a:p>
                      <a:r>
                        <a:rPr lang="de-DE" sz="1200" b="1" dirty="0" smtClean="0"/>
                        <a:t>BIP</a:t>
                      </a:r>
                      <a:r>
                        <a:rPr lang="de-DE" sz="1200" b="0" dirty="0" smtClean="0"/>
                        <a:t>: Maß für die wirtschaftliche Leistungsfähigkeit der</a:t>
                      </a:r>
                      <a:r>
                        <a:rPr lang="de-DE" sz="1200" b="0" baseline="0" dirty="0" smtClean="0"/>
                        <a:t> Wirtschaft eines Landes (Produktion von Waren und DL eines Landes pro Jahr)</a:t>
                      </a:r>
                      <a:endParaRPr lang="de-DE" sz="1200" b="0" dirty="0" smtClean="0"/>
                    </a:p>
                    <a:p>
                      <a:r>
                        <a:rPr lang="de-DE" sz="1200" b="1" dirty="0" smtClean="0"/>
                        <a:t>Wirtschaftssektor</a:t>
                      </a:r>
                      <a:r>
                        <a:rPr lang="de-DE" sz="1200" b="0" dirty="0" smtClean="0"/>
                        <a:t>: Bereiche der Wirtschaft, in denen ähnliche Wirtschaftszweige zusammengefasst sind</a:t>
                      </a:r>
                    </a:p>
                    <a:p>
                      <a:r>
                        <a:rPr lang="de-DE" sz="1200" b="1" dirty="0" smtClean="0"/>
                        <a:t>Urbanisierung</a:t>
                      </a:r>
                      <a:r>
                        <a:rPr lang="de-DE" sz="1200" b="0" dirty="0" smtClean="0"/>
                        <a:t>: Ausbreitung städtischer Lebensformen und Verhaltensweisen der städtischen Bevölkerung</a:t>
                      </a:r>
                    </a:p>
                    <a:p>
                      <a:r>
                        <a:rPr lang="de-DE" sz="1200" b="1" dirty="0" smtClean="0"/>
                        <a:t>Metropolisierung</a:t>
                      </a:r>
                      <a:r>
                        <a:rPr lang="de-DE" sz="1200" b="0" dirty="0" smtClean="0"/>
                        <a:t>: Prozess der Konzentration eines hohen Anteils der Bevölkerung</a:t>
                      </a:r>
                      <a:r>
                        <a:rPr lang="de-DE" sz="1200" b="0" baseline="0" dirty="0" smtClean="0"/>
                        <a:t>/Wirtschaft/Verwaltung/Kultur in zumeist nur einer Stadt eines Landes</a:t>
                      </a:r>
                      <a:endParaRPr lang="de-DE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092280" y="620688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8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-554651"/>
            <a:ext cx="8784976" cy="308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W2 – </a:t>
            </a:r>
            <a:r>
              <a:rPr lang="de-DE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Weltwirtschaftsmacht USA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USA – Land der unbegrenzten Möglichkeiten und Weltwirtschaftsmacht?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Industrieräume im Wandel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Landwirtschaftsräume im Wandel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323528" y="2420888"/>
          <a:ext cx="8640961" cy="32655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32248"/>
                <a:gridCol w="4320480"/>
                <a:gridCol w="2088233"/>
              </a:tblGrid>
              <a:tr h="952388">
                <a:tc>
                  <a:txBody>
                    <a:bodyPr/>
                    <a:lstStyle/>
                    <a:p>
                      <a:r>
                        <a:rPr kumimoji="0" lang="de-DE" sz="1200" b="1" i="0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USA – Land der unbegrenzten Möglichkeiten und Weltwirtschaftsmacht?</a:t>
                      </a:r>
                    </a:p>
                    <a:p>
                      <a:r>
                        <a:rPr kumimoji="0" lang="de-DE" sz="1200" b="1" i="0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 DS)</a:t>
                      </a:r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Schmelztiegel oder Pulverfass?</a:t>
                      </a:r>
                    </a:p>
                    <a:p>
                      <a:r>
                        <a:rPr lang="de-DE" sz="1200" dirty="0" smtClean="0"/>
                        <a:t>American</a:t>
                      </a:r>
                      <a:r>
                        <a:rPr lang="de-DE" sz="1200" baseline="0" dirty="0" smtClean="0"/>
                        <a:t> Way </a:t>
                      </a:r>
                      <a:r>
                        <a:rPr lang="de-DE" sz="1200" baseline="0" dirty="0" err="1" smtClean="0"/>
                        <a:t>of</a:t>
                      </a:r>
                      <a:r>
                        <a:rPr lang="de-DE" sz="1200" baseline="0" dirty="0" smtClean="0"/>
                        <a:t> Life</a:t>
                      </a:r>
                    </a:p>
                    <a:p>
                      <a:r>
                        <a:rPr lang="de-DE" sz="1200" baseline="0" dirty="0" smtClean="0"/>
                        <a:t>Gründe für Aufstieg der USA zur größten Wirtschaftsmacht der Erde</a:t>
                      </a:r>
                    </a:p>
                    <a:p>
                      <a:r>
                        <a:rPr lang="de-DE" sz="1200" baseline="0" dirty="0" smtClean="0"/>
                        <a:t>!! Abstimmung mit Englisch!!</a:t>
                      </a:r>
                      <a:endParaRPr lang="de-DE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die USA als Wirtschaftsraum analysieren und den Strukturwandel in Industrie- und Landwirtschaftsräumen nachweisen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zur Bedeutung der USA als Weltwirtschaftsmacht sachlogisch argumentieren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76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Industrieräume im Wandel</a:t>
                      </a:r>
                    </a:p>
                    <a:p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(2 DS)</a:t>
                      </a:r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Methode der Analyse</a:t>
                      </a:r>
                      <a:r>
                        <a:rPr lang="de-DE" sz="1200" b="1" baseline="0" dirty="0" smtClean="0"/>
                        <a:t> eines Wirtschaftsraumes</a:t>
                      </a:r>
                    </a:p>
                    <a:p>
                      <a:r>
                        <a:rPr lang="de-DE" sz="1200" b="1" baseline="0" dirty="0" smtClean="0"/>
                        <a:t>Manufacturing Belt – ein altes IG wandelt sich!</a:t>
                      </a:r>
                    </a:p>
                    <a:p>
                      <a:r>
                        <a:rPr lang="de-DE" sz="1200" b="1" baseline="0" dirty="0" smtClean="0"/>
                        <a:t>Der Sunbelt – immer noch ein attraktiver Standort?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7792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Landwirtschaftsräume im Wandel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(2 DS)</a:t>
                      </a: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baseline="0" dirty="0" smtClean="0"/>
                        <a:t>Bedeutung der LW der USA</a:t>
                      </a:r>
                    </a:p>
                    <a:p>
                      <a:r>
                        <a:rPr lang="de-DE" sz="1200" b="1" baseline="0" dirty="0" smtClean="0"/>
                        <a:t>Great Plains – die Kornkammer der USA im Wandel (Agrobusiness, Gefahren, Maßnahmen)</a:t>
                      </a:r>
                      <a:endParaRPr lang="de-DE" sz="1200" b="1" dirty="0" smtClean="0"/>
                    </a:p>
                    <a:p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715974">
                <a:tc gridSpan="3">
                  <a:txBody>
                    <a:bodyPr/>
                    <a:lstStyle/>
                    <a:p>
                      <a:r>
                        <a:rPr lang="de-DE" sz="1200" u="sng" dirty="0" smtClean="0"/>
                        <a:t>Fachbegriffe</a:t>
                      </a:r>
                    </a:p>
                    <a:p>
                      <a:r>
                        <a:rPr lang="de-DE" sz="1200" b="1" dirty="0" smtClean="0"/>
                        <a:t>Agrobusiness</a:t>
                      </a:r>
                      <a:r>
                        <a:rPr lang="de-DE" sz="1200" dirty="0" smtClean="0"/>
                        <a:t>: Organisations- und Produktionsform in der LW, die der Industrie ähnlich ist.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092280" y="1124744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5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-962215"/>
            <a:ext cx="8784976" cy="327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r>
              <a:rPr lang="de-DE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W3 – Australien/Ozeanien – Möglichkeiten und Grenzen der </a:t>
            </a:r>
            <a:r>
              <a:rPr lang="de-DE" sz="1200" b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Raumnutuzng</a:t>
            </a:r>
            <a:r>
              <a:rPr lang="de-DE" sz="1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Einordnung in Orientierungsraster und Ordnungssysteme</a:t>
            </a:r>
            <a:endParaRPr lang="de-DE" sz="1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Raumanalyse zu Australien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227013" algn="l"/>
              </a:tabLst>
            </a:pPr>
            <a:r>
              <a:rPr lang="de-DE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Ozeanien – Vulkan- und Koralleninseln in Gefahr?</a:t>
            </a: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7504" y="2060848"/>
          <a:ext cx="8928992" cy="40628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56184"/>
                <a:gridCol w="4608512"/>
                <a:gridCol w="2664296"/>
              </a:tblGrid>
              <a:tr h="1512168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Einordnung in Orientierungsraster und Ordnungssysteme</a:t>
                      </a:r>
                    </a:p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(3 DS)</a:t>
                      </a:r>
                    </a:p>
                    <a:p>
                      <a:endParaRPr lang="de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 smtClean="0"/>
                        <a:t>Kartenskizze zu Australien und Mikro-, </a:t>
                      </a:r>
                      <a:r>
                        <a:rPr lang="de-DE" sz="1200" baseline="0" dirty="0" err="1" smtClean="0"/>
                        <a:t>Mela</a:t>
                      </a:r>
                      <a:r>
                        <a:rPr lang="de-DE" sz="1200" baseline="0" dirty="0" smtClean="0"/>
                        <a:t>- und Polynesien anfertigen und TM eintragen, Entfernungsbestimmungen durchführen, Gradnetzeinordnungen vornehmen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aseline="0" dirty="0" smtClean="0"/>
                        <a:t>Klimazonen Australiens , Klimadiagramme im Vergleich (Rand-Zentrum)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Weltkultur- und Weltnaturerbestätten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(FB Weltnaturerbe: Barriereriff in Gefahr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(FB Weltkulturerbe: Ayers Rock)</a:t>
                      </a:r>
                      <a:endParaRPr lang="de-DE" sz="1200" baseline="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Symbol" pitchFamily="18" charset="2"/>
                        <a:buNone/>
                      </a:pPr>
                      <a:endParaRPr lang="de-DE" sz="1000" b="1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eine Raumanalyse zu Australien unter einer selbst gestellten</a:t>
                      </a:r>
                      <a:r>
                        <a:rPr lang="de-DE" sz="1000" b="1" kern="1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1000" b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problem</a:t>
                      </a: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-orientierten Leitfrage durchführen, dabei vielfältige fachspezifische Medien 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auswählen</a:t>
                      </a:r>
                      <a:r>
                        <a:rPr lang="de-DE" sz="1000" b="1" kern="1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und auswerten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b="1" kern="1200" baseline="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Australien/Ozeanien in räumliche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Orientierungsraster sowie in </a:t>
                      </a:r>
                      <a:r>
                        <a:rPr lang="de-DE" sz="1000" b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natur</a:t>
                      </a: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und anthropogeographische</a:t>
                      </a:r>
                      <a:r>
                        <a:rPr lang="de-DE" sz="1000" b="1" kern="120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Ordnungs-</a:t>
                      </a:r>
                      <a:r>
                        <a:rPr lang="de-DE" sz="1000" b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systeme</a:t>
                      </a: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einordnen, dabei </a:t>
                      </a:r>
                      <a:r>
                        <a:rPr lang="de-DE" sz="1000" b="1" kern="12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Klimadia-gramme</a:t>
                      </a: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zuordnen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b="1" kern="120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Profil- und Kartenskizzen selbst-ständig anfertigen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endParaRPr lang="de-DE" sz="1000" b="1" kern="1200" baseline="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 die Ausweisung von Weltkultur- und Weltnaturerbestätten unter Angabe der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angewandten Kriterien beurteilen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endParaRPr lang="de-DE" sz="1000" b="1" kern="1200" baseline="0" dirty="0" smtClean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0607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Raumanalyse zu Australien</a:t>
                      </a:r>
                    </a:p>
                    <a:p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(4 DS)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Methode</a:t>
                      </a:r>
                      <a:r>
                        <a:rPr lang="de-DE" sz="1200" b="1" baseline="0" dirty="0" smtClean="0"/>
                        <a:t> Raumanalyse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/>
                        <a:t>Raumanalyse zu Australien </a:t>
                      </a:r>
                      <a:r>
                        <a:rPr lang="de-DE" sz="1000" b="1" baseline="0" dirty="0" smtClean="0"/>
                        <a:t>„Warum setzen der australische Naturraum und die großen Entfernung innerhalb des Landes dem L/W Grenzen?“</a:t>
                      </a:r>
                      <a:endParaRPr lang="de-DE" sz="12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100427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Ozeanien – Vulkan- und Koralleninseln in Gefahr?</a:t>
                      </a:r>
                    </a:p>
                    <a:p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(2 DS)</a:t>
                      </a:r>
                      <a:endParaRPr lang="de-DE" sz="1200" b="1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Nasser Kontinent,</a:t>
                      </a:r>
                      <a:r>
                        <a:rPr lang="de-DE" sz="1200" b="1" baseline="0" dirty="0" smtClean="0"/>
                        <a:t> Natur setzt Grenzen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/>
                        <a:t>Vulkan- und Koralleninseln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/>
                        <a:t>Sensible Ökosysteme in Gefahr (Nauru, Galapagos)</a:t>
                      </a:r>
                      <a:endParaRPr lang="de-DE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71058">
                <a:tc gridSpan="3">
                  <a:txBody>
                    <a:bodyPr/>
                    <a:lstStyle/>
                    <a:p>
                      <a:r>
                        <a:rPr lang="de-DE" sz="1200" u="sng" dirty="0" smtClean="0"/>
                        <a:t>Fachbegriffe</a:t>
                      </a:r>
                    </a:p>
                    <a:p>
                      <a:r>
                        <a:rPr lang="de-DE" sz="1200" b="1" u="none" dirty="0" smtClean="0"/>
                        <a:t>Vulkaninsel</a:t>
                      </a:r>
                      <a:r>
                        <a:rPr lang="de-DE" sz="1200" u="none" dirty="0" smtClean="0"/>
                        <a:t>: aus einem oder mehreren Vulkanen gebildete Insel insbesondere an Plattenrändern oder über Hot Spots</a:t>
                      </a:r>
                    </a:p>
                    <a:p>
                      <a:r>
                        <a:rPr lang="de-DE" sz="1200" b="1" u="none" dirty="0" smtClean="0"/>
                        <a:t>Koralleninsel</a:t>
                      </a:r>
                      <a:r>
                        <a:rPr lang="de-DE" sz="1200" u="none" dirty="0" smtClean="0"/>
                        <a:t>: ist eine von Polypen gebildete nur wenige Meter hohe Insel</a:t>
                      </a:r>
                      <a:r>
                        <a:rPr lang="de-DE" sz="1200" u="none" baseline="0" dirty="0" smtClean="0"/>
                        <a:t> tropischer Regionen</a:t>
                      </a:r>
                      <a:endParaRPr lang="de-DE" sz="1200" u="non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092280" y="1052736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9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5: Unterrichtsplanung</a:t>
            </a:r>
            <a:endParaRPr lang="de-DE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7504" y="3645024"/>
            <a:ext cx="8856984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000" b="1" dirty="0" smtClean="0">
                <a:latin typeface="+mj-lt"/>
              </a:rPr>
              <a:t>Modul 1	  </a:t>
            </a:r>
            <a:r>
              <a:rPr lang="de-DE" sz="2000" b="1" dirty="0" smtClean="0">
                <a:latin typeface="+mj-lt"/>
                <a:ea typeface="Times New Roman" pitchFamily="18" charset="0"/>
                <a:cs typeface="Arial" pitchFamily="34" charset="0"/>
              </a:rPr>
              <a:t>Doppelkontinent Amerika – räumlich-geographischer Vergleich (8)</a:t>
            </a:r>
          </a:p>
          <a:p>
            <a:pPr>
              <a:buNone/>
            </a:pPr>
            <a:r>
              <a:rPr lang="de-DE" sz="2000" b="1" dirty="0" smtClean="0">
                <a:latin typeface="+mj-lt"/>
                <a:cs typeface="Arial" pitchFamily="34" charset="0"/>
              </a:rPr>
              <a:t>Modul 2	  </a:t>
            </a:r>
            <a:r>
              <a:rPr lang="de-DE" sz="2000" b="1" dirty="0" smtClean="0">
                <a:latin typeface="+mj-lt"/>
                <a:ea typeface="Times New Roman" pitchFamily="18" charset="0"/>
                <a:cs typeface="Arial" pitchFamily="34" charset="0"/>
              </a:rPr>
              <a:t>Weltwirtschaftsmacht USA (5)</a:t>
            </a:r>
            <a:endParaRPr lang="de-DE" sz="2000" b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de-DE" sz="2000" b="1" dirty="0" smtClean="0">
                <a:latin typeface="+mj-lt"/>
                <a:cs typeface="Arial" pitchFamily="34" charset="0"/>
              </a:rPr>
              <a:t>Modul 3	  Australien/Ozeanien – Möglichkeiten und Grenzen der Raumnutzung (9)</a:t>
            </a:r>
          </a:p>
          <a:p>
            <a:pPr>
              <a:buNone/>
            </a:pPr>
            <a:endParaRPr lang="de-DE" sz="2000" b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de-DE" sz="2000" b="1" dirty="0" smtClean="0">
                <a:latin typeface="+mj-lt"/>
                <a:cs typeface="Arial" pitchFamily="34" charset="0"/>
              </a:rPr>
              <a:t>+ KA (45‘)</a:t>
            </a:r>
            <a:endParaRPr lang="de-DE" sz="2000" b="1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467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3203848" y="908720"/>
            <a:ext cx="50223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hlinkClick r:id="rId3"/>
              </a:rPr>
              <a:t>https://www.bildung-lsa.de/files/901bfaad19132f9a89b29fbe65aa7ee7/PB_Geo9_KS_Ungleichheiten_Text2012.pdf</a:t>
            </a:r>
            <a:r>
              <a:rPr lang="de-DE" sz="800" dirty="0" smtClean="0"/>
              <a:t> </a:t>
            </a:r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Planung des Schuljahrganges 9</a:t>
            </a:r>
            <a:br>
              <a:rPr lang="de-DE" dirty="0" smtClean="0"/>
            </a:br>
            <a:r>
              <a:rPr lang="de-DE" dirty="0" smtClean="0"/>
              <a:t>2. Halbjahr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u="sng" dirty="0" smtClean="0"/>
              <a:t>2. HJ</a:t>
            </a:r>
            <a:r>
              <a:rPr lang="de-DE" b="1" dirty="0" smtClean="0"/>
              <a:t>: „Raumstrukturen und –</a:t>
            </a:r>
            <a:r>
              <a:rPr lang="de-DE" b="1" dirty="0" err="1" smtClean="0"/>
              <a:t>prozesse</a:t>
            </a:r>
            <a:r>
              <a:rPr lang="de-DE" b="1" dirty="0" smtClean="0"/>
              <a:t> analysieren und erklären“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79512" y="1484784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2. Halbjahr</a:t>
            </a:r>
            <a:endParaRPr lang="de-DE" sz="1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0478"/>
            <a:ext cx="6120680" cy="681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880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de-DE" sz="19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Kompetenzorientierter Lehrplan Geographie Gymnasium Sachsen-Anhalt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9512" y="764704"/>
          <a:ext cx="8856983" cy="5737201"/>
        </p:xfrm>
        <a:graphic>
          <a:graphicData uri="http://schemas.openxmlformats.org/drawingml/2006/table">
            <a:tbl>
              <a:tblPr/>
              <a:tblGrid>
                <a:gridCol w="1584097"/>
                <a:gridCol w="5040639"/>
                <a:gridCol w="734732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Raumstrukturen und –</a:t>
                      </a:r>
                      <a:r>
                        <a:rPr lang="de-DE" sz="1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prozesse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 analysieren und erklären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Begriffe/ </a:t>
                      </a:r>
                      <a:r>
                        <a:rPr lang="de-DE" sz="10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-M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7105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die Naturraumausstattung Europas analysieren, das Naturpotenzial erörtern und mit anderen Kontinenten vergleichen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Zentren und Peripherien des Wirtschaftsraumes Europa unter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Anwendung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fachspezifischer Medien (auch GIS) nachweisen und in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Raumentwicklungsmodelle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einordnen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die Europäische Union als Wirtschaftsbündnis charakterisieren und ihre Bedeutung in der Weltwirtschaft aufzeigen, dabei Statistiken auswerten und deren Aussagewert kritisch hinterfragen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den Bedeutungswandel von Standortfaktoren und Wirtschaftssektoren am Beispiel eines Verdichtungsraumes in Deutschland nachweisen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Modell der Raumstrukturen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Euroregion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Gliederungen Europas unter verschiedenen Aspekten aufzeigen und den Kontinent in räumliche Ordnungssysteme einordnen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Karten zur wirtschaftsräumlichen Gliederung sowie zur Bevölkerungs- und Siedlungsstruktur Deutschlands und Sachsen-Anhalts selbstständig auswählen und auswerten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die Eignung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von (interaktiven)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Karten zur Informationsgewinnung prüfen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Metropolregion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Raumordnung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sich über Fragen der Einheit und Vielfalt Europas austauschen und auf Aussagen anderer angemessen reagieren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Raumentwicklungsmodelle Deutschlands unter Verwendung der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Fachsprache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erläutern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  <a:tabLst>
                          <a:tab pos="226695" algn="l"/>
                          <a:tab pos="449580" algn="l"/>
                        </a:tabLst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Chancen und Probleme des europäischen Integrationsprozesses erörtern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die Raumwahrnehmung Europas multiperspektivisch auch unter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Verwendung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von Karikaturen beurteilen 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/>
                        <a:buChar char="–"/>
                      </a:pP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eine Standortanalyse vor Ort mittels Exkursion durchführen, deren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Ergebnisse </a:t>
                      </a:r>
                      <a:r>
                        <a:rPr lang="de-DE" sz="1100" dirty="0">
                          <a:latin typeface="Arial"/>
                          <a:ea typeface="Times New Roman"/>
                          <a:cs typeface="Arial"/>
                        </a:rPr>
                        <a:t>reflektieren und einen Exkursionsbericht </a:t>
                      </a:r>
                      <a:r>
                        <a:rPr lang="de-DE" sz="1100" dirty="0" smtClean="0">
                          <a:latin typeface="Arial"/>
                          <a:ea typeface="Times New Roman"/>
                          <a:cs typeface="Arial"/>
                        </a:rPr>
                        <a:t>(digital) verfassen</a:t>
                      </a:r>
                      <a:endParaRPr lang="de-DE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W1  Einheit und Vielfalt Europas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W2  Europa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als wirtschaftlicher Aktionsraum</a:t>
                      </a:r>
                      <a:endParaRPr lang="de-DE" sz="10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W3  Wirtschaftsraum Deutschland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 smtClean="0">
                          <a:latin typeface="Arial"/>
                          <a:ea typeface="Times New Roman"/>
                          <a:cs typeface="Times New Roman"/>
                        </a:rPr>
                        <a:t>Modell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: Modell der Raumstrukturen Europas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1" i="1" dirty="0">
                          <a:latin typeface="Arial"/>
                          <a:ea typeface="Times New Roman"/>
                          <a:cs typeface="Times New Roman"/>
                        </a:rPr>
                        <a:t>Fachbegriffe</a:t>
                      </a:r>
                      <a:r>
                        <a:rPr lang="de-DE" sz="1000" b="1" i="1" dirty="0" smtClean="0">
                          <a:latin typeface="Arial"/>
                          <a:ea typeface="Times New Roman"/>
                          <a:cs typeface="Times New Roman"/>
                        </a:rPr>
                        <a:t>: Raumordnung, Metropolregion, Euroregion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6588224" y="5733256"/>
            <a:ext cx="18722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18 DS (davon 2 DS Puffer)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1600" b="1" u="sng" dirty="0" smtClean="0">
                <a:solidFill>
                  <a:srgbClr val="FF0000"/>
                </a:solidFill>
              </a:rPr>
              <a:t>Vor</a:t>
            </a:r>
            <a:r>
              <a:rPr lang="de-DE" sz="1600" b="1" dirty="0" smtClean="0">
                <a:solidFill>
                  <a:srgbClr val="FF0000"/>
                </a:solidFill>
              </a:rPr>
              <a:t> Schritt 2: Kompetenzbereiche und Kompetenzen </a:t>
            </a:r>
            <a:r>
              <a:rPr lang="de-DE" sz="1600" b="1" dirty="0" smtClean="0"/>
              <a:t>(Zusammensetzung aus FLP Seiten 5-8) </a:t>
            </a:r>
            <a:endParaRPr lang="de-DE" sz="16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84976" cy="57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912768"/>
              </a:tblGrid>
              <a:tr h="495904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Kompetenzbereiche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Kompetenzen am Ende der</a:t>
                      </a:r>
                      <a:r>
                        <a:rPr lang="de-DE" sz="1200" baseline="0" dirty="0" smtClean="0"/>
                        <a:t> Qualifikationsphase</a:t>
                      </a:r>
                      <a:endParaRPr lang="de-DE" sz="1200" dirty="0"/>
                    </a:p>
                  </a:txBody>
                  <a:tcPr/>
                </a:tc>
              </a:tr>
              <a:tr h="152032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Erkenntnisse gewinnen und anwenden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System Erde als komplexes Gefüge von Natur- und Anthroposphäre analysieren und Wirkungszusammenhänge erläutern,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dabei Fragestellungen und Hypothesen selbst formulieren und kritisch überprüfen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Strukturen und Prozesse in ausgewählten Räumen verschiedener Maßstabsebenen und unterschiedlichen Entwicklungsstandes sowie geographisch relevante Sachverhalte unter Einbeziehung von Theorien und Modellen analysieren und erörtern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geographisch relevante Informationen im Realraum sowie aus traditionellen Medien und digitalen Werkzeugen zur Problembearbeitung und -lösung gewinnen und auswerten</a:t>
                      </a:r>
                      <a:endParaRPr lang="de-DE" sz="12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Sich räumlich orientieren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sich in (Real-) Räumen und virtuellen Welten unter Verwendung verschiedener traditioneller Medien und digitaler Werkzeuge selbstständig orientieren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topographische Objekte und geographische Sachverhalte in räumliche Orientierungsraster und Ordnungssysteme auf unterschiedlichen Maßstabsebenen einordnen sowie Raumwahrnehmung und –konstruktion reflektieren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Karten zieladäquat auswählen und in Korrelation mit anderen Medien interpretieren sowie Kartenskizzen und einfache digitale Karten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selbstständig anfertigen</a:t>
                      </a:r>
                      <a:endParaRPr lang="de-DE" sz="1200" dirty="0"/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Kommunizieren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gewonnene Erkenntnisse zu geographischen Sachverhalten unter Nutzung der Fachsprache multimedial aufbereiten sowie situations- und adressatengerecht präsentieren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 geographischen Frage- bzw. Problemstellungen sachlogisch argumentieren sowie in Interaktionen fachliche Aussagen anderer abwägen und darauf angemessen reagieren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Beurteilen und Bewerten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Mensch-Umwelt-Interaktionen unter dem Aspekt der Nachhaltigkeit bewerten sowie Lösungsansätze unter Berücksichtigung des Perspektivenwechsels beurteilen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bzw. selbst entwickeln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Schlussfolgerungen für das eigene raumverantwortliche Handeln ableiten und Mitverantwortung bei der Bewahrung und Gestaltung einer zukunftsfähigen Lebenswirklichkeit übernehmen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erzielte Arbeitsergebnisse im Zusammenhang mit gewählten geographiespezifischen Denk- und Verfahrensweisen reflektieren und Schlussfolgerungen ziehen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Planung des Schuljahrganges 9</a:t>
            </a:r>
            <a:br>
              <a:rPr lang="de-DE" dirty="0" smtClean="0"/>
            </a:br>
            <a:r>
              <a:rPr lang="de-DE" dirty="0" smtClean="0"/>
              <a:t>1. Halbjahr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u="sng" dirty="0" smtClean="0"/>
              <a:t>1. HJ</a:t>
            </a:r>
            <a:r>
              <a:rPr lang="de-DE" b="1" dirty="0" smtClean="0"/>
              <a:t>: „ Raumausstattung, -nutzung und –</a:t>
            </a:r>
            <a:r>
              <a:rPr lang="de-DE" b="1" dirty="0" err="1" smtClean="0"/>
              <a:t>verflechtung</a:t>
            </a:r>
            <a:r>
              <a:rPr lang="de-DE" b="1" dirty="0" smtClean="0"/>
              <a:t> analysieren und vergleichen“</a:t>
            </a:r>
          </a:p>
        </p:txBody>
      </p:sp>
      <p:sp>
        <p:nvSpPr>
          <p:cNvPr id="4" name="Rechteck 3"/>
          <p:cNvSpPr/>
          <p:nvPr/>
        </p:nvSpPr>
        <p:spPr>
          <a:xfrm>
            <a:off x="1115616" y="54868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hlinkClick r:id="rId2"/>
              </a:rPr>
              <a:t>https://www.bildung-lsa.de/pool/RRL_Lehrplaene/Erprobung/Gymnasium/FLP_Gym_Geographie_LTn.pdf</a:t>
            </a:r>
            <a:endParaRPr lang="de-DE" sz="1200" dirty="0" smtClean="0"/>
          </a:p>
          <a:p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700" u="sng" dirty="0" smtClean="0">
                <a:solidFill>
                  <a:schemeClr val="accent5">
                    <a:lumMod val="75000"/>
                  </a:schemeClr>
                </a:solidFill>
              </a:rPr>
              <a:t>Erkenntnisse gewinnen und anwenden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1400" dirty="0" smtClean="0"/>
              <a:t>das System Erde als komplexes Gefüge von Natur- und Anthroposphäre analysieren und Wirkungszusammenhänge erläutern 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die Naturraumausstattung Europas analysieren, das Naturraumpotenzial erörtern und mit anderen Räumen vergleichen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Strukturen und Prozesse in ausgewählten Räumen verschiedener Maßstabsebenen und unterschiedlichen Entwicklungsstandes sowie geographisch relevante Sachverhalte unter Einbeziehung von Theorien und Modellen analysieren und erörtern</a:t>
            </a:r>
          </a:p>
          <a:p>
            <a:pPr>
              <a:buFont typeface="Wingdings"/>
              <a:buChar char="è"/>
            </a:pPr>
            <a:r>
              <a:rPr lang="de-DE" sz="1400" b="1" dirty="0" smtClean="0"/>
              <a:t>den Bedeutungswandel von Standortfaktoren und Wirtschaftssektoren am Beispiel eines Verdichtungsraumes in Deutschland nachweisen </a:t>
            </a:r>
          </a:p>
          <a:p>
            <a:pPr>
              <a:buNone/>
            </a:pPr>
            <a:endParaRPr lang="de-DE" sz="1400" b="1" dirty="0" smtClean="0"/>
          </a:p>
          <a:p>
            <a:pPr>
              <a:buNone/>
            </a:pPr>
            <a:r>
              <a:rPr lang="de-DE" sz="1400" dirty="0" smtClean="0"/>
              <a:t>geographisch relevante Informationen im Realraum sowie aus traditionellen Medien und digitalen Werkzeugen zur Problembearbeitung und -lösung gewinnen und auswerten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dirty="0" smtClean="0"/>
              <a:t> </a:t>
            </a:r>
            <a:r>
              <a:rPr lang="de-DE" sz="1400" b="1" dirty="0" smtClean="0"/>
              <a:t>Statistiken auswerten und deren Aussagekraft kritisch hinterfragen</a:t>
            </a:r>
          </a:p>
          <a:p>
            <a:pPr>
              <a:buNone/>
            </a:pPr>
            <a:endParaRPr lang="de-DE" sz="1400" b="1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28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Sich räumlich orientieren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/>
              <a:t>sich in (Real-) Räumen und virtuellen Welten unter Verwendung verschiedener traditioneller und digitaler Medien selbstständig orientieren sowie Raumwahrnehmungen reflektieren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dirty="0" smtClean="0"/>
              <a:t> </a:t>
            </a:r>
            <a:r>
              <a:rPr lang="de-DE" sz="1400" b="1" dirty="0" smtClean="0"/>
              <a:t>die Eignung interaktiver Karten zur Informationsgewinnung prüfen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topographische Objekte und geographische Sachverhalte in räumliche Orientierungsraster und Ordnungssysteme auf unterschiedlichen Maßstabsebenen einordnen …</a:t>
            </a:r>
          </a:p>
          <a:p>
            <a:pPr>
              <a:buFont typeface="Wingdings"/>
              <a:buChar char="è"/>
            </a:pPr>
            <a:r>
              <a:rPr lang="de-DE" sz="1400" b="1" dirty="0" smtClean="0"/>
              <a:t>Gliederungen Europas unter verschiedene Aspekten aufzeigen und den Kontinent in räumliche Ordnungssysteme einordnen</a:t>
            </a:r>
          </a:p>
          <a:p>
            <a:pPr>
              <a:buFont typeface="Wingdings"/>
              <a:buChar char="è"/>
            </a:pPr>
            <a:endParaRPr lang="de-DE" sz="1400" b="1" dirty="0" smtClean="0"/>
          </a:p>
          <a:p>
            <a:pPr>
              <a:buNone/>
            </a:pPr>
            <a:r>
              <a:rPr lang="de-DE" sz="1400" dirty="0" smtClean="0"/>
              <a:t>Karten zieladäquat auswählen und auswerten sowie Kartenskizzen selbstständig anfertigen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dirty="0" smtClean="0"/>
              <a:t> </a:t>
            </a:r>
            <a:r>
              <a:rPr lang="de-DE" sz="1400" b="1" dirty="0" smtClean="0"/>
              <a:t>Karten zur wirtschaftsräumlichen Gliederung sowie zur Bevölkerungs- und Siedlungsstruktur Deutschlands und Sachsen-Anhalts selbstständig auswählen und auswerten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b="1" dirty="0" smtClean="0"/>
          </a:p>
          <a:p>
            <a:pPr>
              <a:buNone/>
            </a:pPr>
            <a:endParaRPr lang="de-DE" sz="1200" dirty="0" smtClean="0"/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Kommunizieren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/>
              <a:t>gewonnene Erkenntnisse zu geographischen Sachverhalten unter Nutzung der Fachsprache multimedial aufbereiten sowie situations- und adressatengerecht präsentieren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Raumentwicklungsmodelle Deutschlands unter Verwendung der Fachsprache erläutern</a:t>
            </a:r>
          </a:p>
          <a:p>
            <a:pPr>
              <a:buNone/>
            </a:pPr>
            <a:endParaRPr lang="de-DE" sz="1400" dirty="0" smtClean="0"/>
          </a:p>
          <a:p>
            <a:pPr>
              <a:buFont typeface="Wingdings"/>
              <a:buChar char="è"/>
            </a:pPr>
            <a:endParaRPr lang="de-DE" sz="1400" dirty="0" smtClean="0"/>
          </a:p>
          <a:p>
            <a:pPr>
              <a:buFont typeface="Wingdings"/>
              <a:buChar char="è"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zu geographischen Frage- bzw. Problemstellungen sachlogisch argumentieren sowie in Interaktionen fachliche Aussagen anderer abwägen und darauf angemessen reagieren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sich über Fragen der Einheit und Vielfalt Europas austauschen und auf Aussagen anderer angemessen reagieren</a:t>
            </a:r>
          </a:p>
          <a:p>
            <a:pPr>
              <a:buNone/>
            </a:pPr>
            <a:r>
              <a:rPr lang="de-DE" sz="1400" b="1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Chancen und Probleme des europäischen Integrationsprozesses erörtern 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45740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Beurteilen und Bewerten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/>
              <a:t>Mensch-Umwelt-Interaktionen unter dem Aspekt der Nachhaltigkeit bewerten und Lösungsansätze unter Berücksichtigung des Perspektivenwechsels beurteilen bzw. selbst entwickeln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die Raumwahrnehmung Europas multiperspektivisch auch unter Verwendung von Karikaturen beurteilen 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Schlussfolgerungen für das eigene raumverantwortliche Handeln ableiten und Mitverantwortung bei der Bewahrung und Gestaltung einer zukunftsfähigen Lebenswirklichkeit übernehmen</a:t>
            </a:r>
          </a:p>
          <a:p>
            <a:pPr>
              <a:buNone/>
            </a:pPr>
            <a:r>
              <a:rPr lang="de-DE" sz="1400" dirty="0" smtClean="0">
                <a:sym typeface="Wingdings" pitchFamily="2" charset="2"/>
              </a:rPr>
              <a:t> 	</a:t>
            </a:r>
            <a:r>
              <a:rPr lang="de-DE" sz="1400" b="1" dirty="0" smtClean="0"/>
              <a:t>eine Standortanalyse vor Ort mittels Exkursion durchführen, deren Ergebnisse reflektieren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fachübergreifender 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79"/>
            <a:ext cx="8424936" cy="609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5004048" y="5877272"/>
            <a:ext cx="39604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Lernmethoden, Arbeit am PC und moderne Medienwelten</a:t>
            </a:r>
            <a:endParaRPr lang="de-DE" sz="1200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1259632" y="1196752"/>
            <a:ext cx="1080120" cy="19442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V="1">
            <a:off x="1259632" y="2348880"/>
            <a:ext cx="1152128" cy="86409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179512" y="3068960"/>
            <a:ext cx="18356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Relevanz zur Geographie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3: Ermitteln fachübergreifender Bezüge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38949"/>
            <a:ext cx="7776864" cy="578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6372200" y="4941168"/>
            <a:ext cx="25922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Sozialkunde, Seite 19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179512" y="2276872"/>
            <a:ext cx="18356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Relevanz zur Geographie</a:t>
            </a:r>
            <a:endParaRPr lang="de-DE" sz="120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763688" y="2564904"/>
            <a:ext cx="936104" cy="43204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1691680" y="2564904"/>
            <a:ext cx="1008112" cy="187220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>
              <a:solidFill>
                <a:srgbClr val="00B05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-19588"/>
            <a:ext cx="8352927" cy="207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W1 – Einheit und Vielfalt Europas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Vielfalt und Einheit in Europa</a:t>
            </a:r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Gliederung Europas in räumliche Ordnungssysteme</a:t>
            </a:r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 Chancen und Risiken des europäischen Integrationsprozesses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9512" y="2204864"/>
          <a:ext cx="8640961" cy="37399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04256"/>
                <a:gridCol w="3336371"/>
                <a:gridCol w="3000334"/>
              </a:tblGrid>
              <a:tr h="9393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ym typeface="Wingdings" pitchFamily="2" charset="2"/>
                        </a:rPr>
                        <a:t>Vielfalt und Einheit in Europa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+mj-lt"/>
                          <a:sym typeface="Wingdings" pitchFamily="2" charset="2"/>
                        </a:rPr>
                        <a:t>(1 DS)</a:t>
                      </a:r>
                      <a:endParaRPr lang="de-DE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Kulturelle</a:t>
                      </a:r>
                      <a:r>
                        <a:rPr lang="de-DE" sz="1200" baseline="0" dirty="0" smtClean="0"/>
                        <a:t> Merkmale Europas (Religion, Sprache, Staatsform, Werte) </a:t>
                      </a:r>
                    </a:p>
                    <a:p>
                      <a:r>
                        <a:rPr lang="de-DE" sz="1200" baseline="0" dirty="0" smtClean="0"/>
                        <a:t>Lage und Abgrenzungsmöglichkeiten Europas</a:t>
                      </a:r>
                    </a:p>
                    <a:p>
                      <a:r>
                        <a:rPr lang="de-DE" sz="1200" baseline="0" dirty="0" smtClean="0"/>
                        <a:t>(östliche Grenzziehung, Größe, EWZ, Vgl. mit anderen Kontinenten)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latin typeface="+mn-lt"/>
                        </a:rPr>
                        <a:t>… die Naturraumausstattung Europas analysieren, das Naturraumpotenzial erörtern und mit anderen Räumen vergleichen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solidFill>
                          <a:srgbClr val="00B05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Gliederungen Europas unter verschiedenen Aspekten aufzeigen und den Kontinent in räumliche Ordnungssysteme einordnen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sich über Fragen der Einheit und Vielfalt Europas austauschen und auf Aussagen anderer angemessen reagieren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die Raumwahrnehmung Europas multiperspektivisch auch unter Verwendung von Karikaturen beurteilen </a:t>
                      </a:r>
                      <a:endParaRPr lang="de-DE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7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sym typeface="Wingdings" pitchFamily="2" charset="2"/>
                        </a:rPr>
                        <a:t>Gliederung Europas in räumliche Ordnungssysteme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u="none" dirty="0" smtClean="0">
                          <a:latin typeface="+mj-lt"/>
                        </a:rPr>
                        <a:t>(2 DS)</a:t>
                      </a:r>
                      <a:endParaRPr lang="de-DE" sz="1200" b="0" u="non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Klima-</a:t>
                      </a:r>
                      <a:r>
                        <a:rPr lang="de-DE" sz="1200" b="1" baseline="0" dirty="0" smtClean="0"/>
                        <a:t> und Vegetationszonen</a:t>
                      </a:r>
                    </a:p>
                    <a:p>
                      <a:r>
                        <a:rPr lang="de-DE" sz="1200" b="1" baseline="0" dirty="0" smtClean="0"/>
                        <a:t>Naturraumpotenzial für Tourismus, LW, Industrieansiedlungen</a:t>
                      </a:r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1451707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ym typeface="Wingdings" pitchFamily="2" charset="2"/>
                        </a:rPr>
                        <a:t>Chancen und Risiken des europäischen Integrationsprozesses</a:t>
                      </a:r>
                    </a:p>
                    <a:p>
                      <a:r>
                        <a:rPr lang="de-DE" sz="1200" b="0" dirty="0" smtClean="0">
                          <a:latin typeface="+mj-lt"/>
                          <a:sym typeface="Wingdings" pitchFamily="2" charset="2"/>
                        </a:rPr>
                        <a:t>(1 DS)</a:t>
                      </a:r>
                      <a:endParaRPr lang="de-DE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EU (Staaten, Meilensteine der EU-Werdung, Ziele)</a:t>
                      </a:r>
                    </a:p>
                    <a:p>
                      <a:r>
                        <a:rPr lang="de-DE" sz="1200" b="1" dirty="0" smtClean="0"/>
                        <a:t>Probleme</a:t>
                      </a:r>
                      <a:r>
                        <a:rPr lang="de-DE" sz="1200" b="1" baseline="0" dirty="0" smtClean="0"/>
                        <a:t> der Gegenwart (Ukraine, Flüchtlingsströme, Russland, USA)</a:t>
                      </a:r>
                    </a:p>
                    <a:p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539583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Fachbegriffe: -</a:t>
                      </a:r>
                      <a:endParaRPr lang="de-DE" sz="1200" b="1" dirty="0" smtClean="0"/>
                    </a:p>
                    <a:p>
                      <a:r>
                        <a:rPr lang="de-DE" sz="1200" b="1" dirty="0" smtClean="0"/>
                        <a:t>Zusammenarbeit mit Sozialkunde</a:t>
                      </a:r>
                      <a:r>
                        <a:rPr lang="de-DE" sz="1200" b="1" baseline="0" dirty="0" smtClean="0"/>
                        <a:t> anstreben!</a:t>
                      </a:r>
                      <a:endParaRPr lang="de-DE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6444208" y="908720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104194"/>
            <a:ext cx="9036496" cy="355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W2 – </a:t>
            </a:r>
            <a:r>
              <a:rPr lang="de-DE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Europa als wirtschaftlicher Aktionsraum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de-DE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Zentren und Peripherien</a:t>
            </a: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EU als Wirtschaftsbündnis und ihre Bedeutung in der Weltwirtschaft</a:t>
            </a: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Regionale Entwicklungsmöglichkeiten unter dem Einfluss der EU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2276872"/>
          <a:ext cx="8640961" cy="438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0200"/>
                <a:gridCol w="3816424"/>
                <a:gridCol w="3024337"/>
              </a:tblGrid>
              <a:tr h="864095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Zentren und Peripherien</a:t>
                      </a:r>
                    </a:p>
                    <a:p>
                      <a:r>
                        <a:rPr lang="de-DE" sz="1200" b="0" dirty="0" smtClean="0"/>
                        <a:t>(2 DS)</a:t>
                      </a:r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Modell der Raumstrukturen (Blaue Banane)</a:t>
                      </a:r>
                    </a:p>
                    <a:p>
                      <a:r>
                        <a:rPr lang="de-DE" sz="1200" dirty="0" smtClean="0"/>
                        <a:t>Nachweis von Zentren und Peripherien an FB (NUTS 1 – Ebene, z.B. Nordspanien vs. Nordost-Rumänien</a:t>
                      </a:r>
                      <a:r>
                        <a:rPr lang="de-DE" sz="1200" baseline="0" dirty="0" smtClean="0"/>
                        <a:t> mit</a:t>
                      </a:r>
                      <a:r>
                        <a:rPr lang="de-DE" sz="1200" dirty="0" smtClean="0"/>
                        <a:t> GIS oder Diercke Digital</a:t>
                      </a:r>
                    </a:p>
                    <a:p>
                      <a:r>
                        <a:rPr lang="de-DE" sz="1200" dirty="0" smtClean="0"/>
                        <a:t>Euroregionen – Zusammenarbeit über Grenzen hinweg</a:t>
                      </a:r>
                    </a:p>
                    <a:p>
                      <a:r>
                        <a:rPr lang="de-DE" sz="1200" dirty="0" smtClean="0"/>
                        <a:t>(FB: Pomerania, EDPG Löcknitz)</a:t>
                      </a:r>
                      <a:endParaRPr lang="de-DE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…Zentren und Peripherien des Wirtschaftsraumes Europa unter Anwendung fachspezifischer Medien (auch GIS) nachweisen und in Raumentwicklungsmodelle einordnen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die Europäische Union als Wirtschaftsbündnis charakterisieren und ihre Bedeutung in der Weltwirtschaft aufzeigen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Statistiken auswerten und deren Aussagewert kritisch hinterfragen und die Eignung von (interaktiven) Karten zur Informationsgewinnung prüfen </a:t>
                      </a: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Chancen und Probleme des europäischen Integrationsprozesses erörtern </a:t>
                      </a:r>
                      <a:endParaRPr lang="de-DE" sz="120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EU als Wirtschaftsbündnis und ihre Bedeutung in der Weltwirtschaft </a:t>
                      </a:r>
                      <a:r>
                        <a:rPr lang="de-DE" sz="1200" b="0" dirty="0" smtClean="0"/>
                        <a:t>(1 DS)</a:t>
                      </a:r>
                      <a:endParaRPr lang="de-DE" sz="1200" b="0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Stellenwert der EU in der Welt (USA, Japan)</a:t>
                      </a:r>
                    </a:p>
                    <a:p>
                      <a:r>
                        <a:rPr lang="de-DE" sz="1200" b="1" dirty="0" smtClean="0"/>
                        <a:t>Ziele des  Bündnisses (EU+EFTA)</a:t>
                      </a:r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864096">
                <a:tc gridSpan="2">
                  <a:txBody>
                    <a:bodyPr/>
                    <a:lstStyle/>
                    <a:p>
                      <a:r>
                        <a:rPr lang="de-DE" sz="1200" b="1" dirty="0" smtClean="0"/>
                        <a:t>Thema: </a:t>
                      </a:r>
                      <a:br>
                        <a:rPr lang="de-DE" sz="1200" b="1" dirty="0" smtClean="0"/>
                      </a:br>
                      <a:r>
                        <a:rPr lang="de-DE" sz="1200" b="1" dirty="0" smtClean="0"/>
                        <a:t>Regionale Entwicklungsmöglichkeiten unter dem Einfluss der EU in Sachsen-Anhalt</a:t>
                      </a:r>
                    </a:p>
                    <a:p>
                      <a:r>
                        <a:rPr lang="de-DE" sz="1200" b="0" dirty="0" smtClean="0"/>
                        <a:t>(2 DS)</a:t>
                      </a:r>
                      <a:r>
                        <a:rPr lang="de-DE" sz="1200" b="1" dirty="0"/>
                        <a:t/>
                      </a:r>
                      <a:br>
                        <a:rPr lang="de-DE" sz="1200" b="1" dirty="0"/>
                      </a:br>
                      <a:r>
                        <a:rPr lang="de-DE" sz="1200" b="1" dirty="0" smtClean="0"/>
                        <a:t>Instrumente</a:t>
                      </a:r>
                      <a:r>
                        <a:rPr lang="de-DE" sz="1200" b="1" baseline="0" dirty="0" smtClean="0"/>
                        <a:t> der EU, sozioökonomischer Entwicklungsstand S.-A., Entwicklungsproblem im Nahraum, Förderung (Präsentation als Portfolio)</a:t>
                      </a:r>
                      <a:endParaRPr lang="de-DE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756158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Theorien und Modelle: 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="1" baseline="0" dirty="0" smtClean="0"/>
                        <a:t>Modell der Raumstrukturen</a:t>
                      </a:r>
                      <a:endParaRPr lang="de-DE" sz="1200" b="1" dirty="0" smtClean="0"/>
                    </a:p>
                    <a:p>
                      <a:r>
                        <a:rPr lang="de-DE" sz="1200" u="sng" dirty="0" smtClean="0"/>
                        <a:t>Fachbegriffe </a:t>
                      </a:r>
                    </a:p>
                    <a:p>
                      <a:r>
                        <a:rPr lang="de-DE" sz="1200" b="1" dirty="0" smtClean="0"/>
                        <a:t>Euroregion</a:t>
                      </a:r>
                      <a:r>
                        <a:rPr lang="de-DE" sz="1200" dirty="0" smtClean="0"/>
                        <a:t>: Regionen an den Binnen- und Außengrenzen der EU, in denen grenzüberschreitende Zusammenarbeit vereinbart und praktiziert wird.</a:t>
                      </a:r>
                    </a:p>
                    <a:p>
                      <a:endParaRPr lang="de-DE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Ellipse 11"/>
          <p:cNvSpPr/>
          <p:nvPr/>
        </p:nvSpPr>
        <p:spPr>
          <a:xfrm>
            <a:off x="6444208" y="908720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4: </a:t>
            </a:r>
            <a:r>
              <a:rPr lang="de-DE" sz="1600" b="1" dirty="0" smtClean="0">
                <a:solidFill>
                  <a:schemeClr val="accent6">
                    <a:lumMod val="50000"/>
                  </a:schemeClr>
                </a:solidFill>
              </a:rPr>
              <a:t>Sachstruktur</a:t>
            </a:r>
            <a:r>
              <a:rPr lang="de-DE" sz="1600" b="1" dirty="0" smtClean="0"/>
              <a:t>analyse</a:t>
            </a:r>
            <a:r>
              <a:rPr lang="de-DE" sz="1600" b="1" dirty="0" smtClean="0">
                <a:solidFill>
                  <a:srgbClr val="FF0000"/>
                </a:solidFill>
              </a:rPr>
              <a:t> und </a:t>
            </a:r>
            <a:r>
              <a:rPr lang="de-DE" sz="1600" b="1" dirty="0" smtClean="0">
                <a:solidFill>
                  <a:srgbClr val="00B050"/>
                </a:solidFill>
              </a:rPr>
              <a:t>Zuordnung der Kompetenzen</a:t>
            </a:r>
            <a:endParaRPr lang="de-DE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104194"/>
            <a:ext cx="9036496" cy="355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899829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r>
              <a:rPr kumimoji="0" lang="de-DE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W3 – </a:t>
            </a:r>
            <a:r>
              <a:rPr lang="de-DE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Wirtschaftsraum Deutschland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lang="de-DE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de-DE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Wirtschaftsräumliche Gliederung</a:t>
            </a: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Standortfaktoren und Wirtschaftssektoren im Wandel</a:t>
            </a:r>
          </a:p>
          <a:p>
            <a:pPr lvl="0">
              <a:buFont typeface="Wingdings" pitchFamily="2" charset="2"/>
              <a:buChar char="Ø"/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Standortanalyse vor Ort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</a:pPr>
            <a:endParaRPr kumimoji="0" lang="de-DE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51520" y="1916833"/>
          <a:ext cx="8640961" cy="4462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0200"/>
                <a:gridCol w="4320480"/>
                <a:gridCol w="2520281"/>
              </a:tblGrid>
              <a:tr h="720079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Wirtschaftsräumliche Gliederung</a:t>
                      </a:r>
                    </a:p>
                    <a:p>
                      <a:r>
                        <a:rPr lang="de-DE" sz="1200" b="0" dirty="0" smtClean="0"/>
                        <a:t>(2 DS)</a:t>
                      </a:r>
                      <a:endParaRPr lang="de-DE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Verdichtungs-, Agrar- und Erholungsräume </a:t>
                      </a:r>
                    </a:p>
                    <a:p>
                      <a:r>
                        <a:rPr lang="de-DE" sz="1200" dirty="0" smtClean="0"/>
                        <a:t>Metropolregionen</a:t>
                      </a:r>
                    </a:p>
                    <a:p>
                      <a:r>
                        <a:rPr lang="de-DE" sz="1200" dirty="0" smtClean="0"/>
                        <a:t>Bevölkerungs-</a:t>
                      </a:r>
                      <a:r>
                        <a:rPr lang="de-DE" sz="1200" baseline="0" dirty="0" smtClean="0"/>
                        <a:t> und Siedlungsstruktur Deutschlands und S-A</a:t>
                      </a:r>
                      <a:endParaRPr lang="de-DE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den Bedeutungswandel von Standortfaktoren und Wirtschaftssektoren am Beispiel eines Verdichtungsraumes in Deutschland nachweisen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 Karten zur wirtschaftsräumlichen Gliederung sowie zur Bevölkerungs- und Siedlungsstruktur Deutschlands und Sachsen-Anhalts selbstständig auswählen und auswerten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Raumentwicklungsmodelle Deutschlands unter Verwendung der Fachsprache erläutern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1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</a:rPr>
                        <a:t>… eine Standortanalyse vor Ort mittels Exkursion durchführen, deren Ergebnisse reflektieren und einen Exkursionsbericht (digital) verfassen</a:t>
                      </a:r>
                      <a:endParaRPr lang="de-DE" sz="1100" b="1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Standortfaktoren und Wirtschaftssektoren im Wandel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(2 DS)</a:t>
                      </a: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Sektoren der Wirtschaft</a:t>
                      </a:r>
                    </a:p>
                    <a:p>
                      <a:r>
                        <a:rPr lang="de-DE" sz="1200" b="1" dirty="0" smtClean="0"/>
                        <a:t>Standortfaktoren im Wandel der Zeit</a:t>
                      </a:r>
                    </a:p>
                    <a:p>
                      <a:r>
                        <a:rPr lang="de-DE" sz="1200" b="1" dirty="0" smtClean="0"/>
                        <a:t>Theorie der Zentralen Orte </a:t>
                      </a:r>
                    </a:p>
                    <a:p>
                      <a:r>
                        <a:rPr lang="de-DE" sz="1200" b="1" dirty="0" smtClean="0"/>
                        <a:t>Raumordnung (EMR, Raumstruktur, Zentrale</a:t>
                      </a:r>
                      <a:r>
                        <a:rPr lang="de-DE" sz="1200" b="1" baseline="0" dirty="0" smtClean="0"/>
                        <a:t> Orte)</a:t>
                      </a:r>
                      <a:endParaRPr lang="de-DE" sz="1200" b="1" dirty="0" smtClean="0"/>
                    </a:p>
                    <a:p>
                      <a:endParaRPr lang="de-DE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702553">
                <a:tc rowSpan="2">
                  <a:txBody>
                    <a:bodyPr/>
                    <a:lstStyle/>
                    <a:p>
                      <a:r>
                        <a:rPr lang="de-DE" sz="1200" b="1" dirty="0" smtClean="0"/>
                        <a:t>Standortanalyse vor Ort</a:t>
                      </a:r>
                    </a:p>
                    <a:p>
                      <a:r>
                        <a:rPr lang="de-DE" sz="1200" b="0" dirty="0" smtClean="0">
                          <a:latin typeface="+mn-lt"/>
                        </a:rPr>
                        <a:t>(3 DS)</a:t>
                      </a:r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Sachsen-Anhalt: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/>
                        <a:t>Metropolregion Mitteldeutschland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sym typeface="Wingdings" pitchFamily="2" charset="2"/>
                        </a:rPr>
                        <a:t>Landesentwicklungsplan als Instrument der Raumordnung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sym typeface="Wingdings" pitchFamily="2" charset="2"/>
                        </a:rPr>
                        <a:t>Ausweisung zentraler</a:t>
                      </a:r>
                      <a:r>
                        <a:rPr lang="de-DE" sz="1200" b="1" baseline="0" dirty="0" smtClean="0">
                          <a:sym typeface="Wingdings" pitchFamily="2" charset="2"/>
                        </a:rPr>
                        <a:t> Orte</a:t>
                      </a:r>
                      <a:endParaRPr lang="de-DE" sz="12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</a:tr>
              <a:tr h="9075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Eine Standortanalyse vor Ort durchführen:</a:t>
                      </a: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Mercateo – ein Dienstleistungsunternehmen am Standort Köthen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56158"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Theorien und Modelle: Theorie der Zentralen Orte</a:t>
                      </a:r>
                    </a:p>
                    <a:p>
                      <a:r>
                        <a:rPr lang="de-DE" sz="1200" u="sng" dirty="0" smtClean="0"/>
                        <a:t>Fachbegriffe </a:t>
                      </a:r>
                    </a:p>
                    <a:p>
                      <a:r>
                        <a:rPr lang="de-DE" sz="1200" b="1" dirty="0" smtClean="0"/>
                        <a:t>Raumordnung</a:t>
                      </a:r>
                      <a:r>
                        <a:rPr lang="de-DE" sz="1200" dirty="0" smtClean="0"/>
                        <a:t>: Tätigkeit des Staates (BL, LK) zur planmäßigen Strukturierung des Raumes</a:t>
                      </a:r>
                    </a:p>
                    <a:p>
                      <a:r>
                        <a:rPr lang="de-DE" sz="1200" b="1" dirty="0" smtClean="0"/>
                        <a:t>Metropolregion</a:t>
                      </a:r>
                      <a:r>
                        <a:rPr lang="de-DE" sz="1200" dirty="0" smtClean="0"/>
                        <a:t>: ein oder mehrere Kernstädte mit dicht bebautem Umland und angrenzenden ländlichen Gebieten</a:t>
                      </a:r>
                    </a:p>
                    <a:p>
                      <a:r>
                        <a:rPr lang="de-DE" sz="1200" b="1" dirty="0" smtClean="0"/>
                        <a:t>Zusammenarbeit mit LAM anstreben!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Ellipse 11"/>
          <p:cNvSpPr/>
          <p:nvPr/>
        </p:nvSpPr>
        <p:spPr>
          <a:xfrm>
            <a:off x="6444208" y="908720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7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5: Unterrichtsplanung</a:t>
            </a:r>
            <a:endParaRPr lang="de-DE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99592" y="3645024"/>
            <a:ext cx="7787208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b="1" dirty="0" smtClean="0">
                <a:latin typeface="+mj-lt"/>
              </a:rPr>
              <a:t>Modul 1	</a:t>
            </a:r>
            <a:r>
              <a:rPr lang="de-DE" sz="2400" b="1" dirty="0" smtClean="0">
                <a:latin typeface="+mj-lt"/>
                <a:ea typeface="Times New Roman" pitchFamily="18" charset="0"/>
                <a:cs typeface="Arial" pitchFamily="34" charset="0"/>
              </a:rPr>
              <a:t>Einheit und Vielfalt Europas (4)</a:t>
            </a:r>
          </a:p>
          <a:p>
            <a:pPr>
              <a:buNone/>
            </a:pPr>
            <a:r>
              <a:rPr lang="de-DE" sz="2400" b="1" dirty="0" smtClean="0">
                <a:latin typeface="+mj-lt"/>
                <a:cs typeface="Arial" pitchFamily="34" charset="0"/>
              </a:rPr>
              <a:t>Modul 2	</a:t>
            </a:r>
            <a:r>
              <a:rPr lang="de-DE" sz="2400" b="1" dirty="0" smtClean="0">
                <a:latin typeface="+mj-lt"/>
                <a:ea typeface="Times New Roman" pitchFamily="18" charset="0"/>
                <a:cs typeface="Arial" pitchFamily="34" charset="0"/>
              </a:rPr>
              <a:t>Europa als wirtschaftlicher Aktionsraum (5)</a:t>
            </a:r>
            <a:endParaRPr lang="de-DE" sz="2400" b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de-DE" sz="2400" b="1" dirty="0" smtClean="0">
                <a:latin typeface="+mj-lt"/>
                <a:cs typeface="Arial" pitchFamily="34" charset="0"/>
              </a:rPr>
              <a:t>Modul 3	Wirtschaftsraum Deutschland (7)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467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3203848" y="908720"/>
            <a:ext cx="50223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>
                <a:hlinkClick r:id="rId3"/>
              </a:rPr>
              <a:t>https://www.bildung-lsa.de/files/901bfaad19132f9a89b29fbe65aa7ee7/PB_Geo9_KS_Ungleichheiten_Text2012.pdf</a:t>
            </a:r>
            <a:r>
              <a:rPr lang="de-DE" sz="800" dirty="0" smtClean="0"/>
              <a:t> </a:t>
            </a:r>
            <a:endParaRPr lang="de-DE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8" y="1340768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1. Halbjahr</a:t>
            </a:r>
            <a:endParaRPr lang="de-DE" sz="1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5994"/>
            <a:ext cx="5904656" cy="676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880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2100" b="1" dirty="0" smtClean="0">
                <a:solidFill>
                  <a:srgbClr val="FF0000"/>
                </a:solidFill>
              </a:rPr>
              <a:t>Schritt 1:  Zuordnen der Wissensbestände zu den zu erwerbenden Kompetenzen!</a:t>
            </a:r>
          </a:p>
          <a:p>
            <a:pPr>
              <a:buNone/>
            </a:pPr>
            <a:endParaRPr lang="de-DE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EE64-2BFF-42BF-8323-854EB44C7EBC}" type="datetime1">
              <a:rPr lang="de-DE" smtClean="0"/>
              <a:pPr/>
              <a:t>29.08.2018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Kompetenzorientierter Lehrplan Geographie Gymnasium Sachsen-Anhalt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79512" y="980728"/>
          <a:ext cx="8856983" cy="5173549"/>
        </p:xfrm>
        <a:graphic>
          <a:graphicData uri="http://schemas.openxmlformats.org/drawingml/2006/table">
            <a:tbl>
              <a:tblPr/>
              <a:tblGrid>
                <a:gridCol w="1584097"/>
                <a:gridCol w="4898951"/>
                <a:gridCol w="876420"/>
                <a:gridCol w="1497515"/>
              </a:tblGrid>
              <a:tr h="216024">
                <a:tc gridSpan="2">
                  <a:txBody>
                    <a:bodyPr/>
                    <a:lstStyle/>
                    <a:p>
                      <a:pPr marL="1980565" indent="-1980565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</a:tabLs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Kompetenzschwerpunkt: 	</a:t>
                      </a: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Raumausstattung,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-nutzung und –</a:t>
                      </a:r>
                      <a:r>
                        <a:rPr lang="de-DE" sz="10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verflechtung</a:t>
                      </a:r>
                      <a:r>
                        <a:rPr lang="de-DE" sz="10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analysieren und vergleichen</a:t>
                      </a:r>
                      <a:endParaRPr lang="de-DE" sz="1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W1,2,3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 smtClean="0">
                          <a:latin typeface="Arial"/>
                          <a:ea typeface="Times New Roman"/>
                          <a:cs typeface="Times New Roman"/>
                        </a:rPr>
                        <a:t>T/M sowie Begriffe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12793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 dirty="0">
                          <a:latin typeface="Arial"/>
                          <a:ea typeface="Times New Roman"/>
                          <a:cs typeface="Times New Roman"/>
                        </a:rPr>
                        <a:t>Erkenntnisse gewinnen und anwenden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 naturräumliche Ausstattung und die kulturellen Merkmale innerhalb des  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Doppelkontinents sowie die Wirtschafts- und Siedlungsstruktur amerikanischer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Staaten vergleichen 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 USA als Wirtschaftsraum analysieren und den Strukturwandel in Industrie- und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Landwirtschaftsräumen nachweisen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eine Raumanalyse zu Australien/Ozeanien unter einer selbst gestellten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problemorientierten Leitfrage durchführen, dabei vielfältige fachspezifische Medien 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auswählen</a:t>
                      </a:r>
                      <a:r>
                        <a:rPr lang="de-DE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und auswerten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BIP, Wirtschaftssektor,</a:t>
                      </a: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Strukturwandel,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Agrobusiness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Vulkaninsel, Koralleninsel</a:t>
                      </a: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Sich räumlich orientieren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Karten zum Nachweis von Disparitäten sowie des Verstädterungsprozesses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auswerten, dabei digitale Karten mit zwei Attributen (GIS) erstellen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den Doppelkontinent Amerika und Australien/Ozeanien in räumliche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Orientierungsraster sowie in </a:t>
                      </a:r>
                      <a:r>
                        <a:rPr lang="de-DE" sz="10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natur</a:t>
                      </a: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und anthropogeographische Ordnungssysteme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einordnen, dabei Klimadiagramme zuordnen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Profil- und Kartenskizzen selbstständig anfertigen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W1, W3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Disparitäten, </a:t>
                      </a:r>
                      <a:r>
                        <a:rPr lang="de-DE" sz="1000" dirty="0" err="1" smtClean="0">
                          <a:latin typeface="Arial"/>
                          <a:ea typeface="Times New Roman"/>
                          <a:cs typeface="Times New Roman"/>
                        </a:rPr>
                        <a:t>Metropoli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 smtClean="0">
                          <a:latin typeface="Arial"/>
                          <a:ea typeface="Times New Roman"/>
                          <a:cs typeface="Times New Roman"/>
                        </a:rPr>
                        <a:t>sierung</a:t>
                      </a: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, Urbanisierung,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Kommunizieren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Wechselwirkungen zwischen Geo- und Humanfaktoren in Beziehungsgeflechten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darstellen und präsentieren 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zur Bedeutung der USA als Weltwirtschaftsmacht sachlogisch argumentieren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endParaRPr lang="de-DE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 (TRW)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W2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1000">
                          <a:latin typeface="Arial"/>
                          <a:ea typeface="Times New Roman"/>
                          <a:cs typeface="Times New Roman"/>
                        </a:rPr>
                        <a:t>Beurteilen und Bewerten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Raumnutzungskonflikte aufzeigen und Maßnahmen zu deren Lösung bewerten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die Ausweisung von Weltkultur- und Weltnaturerbestätten unter Angabe der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angewandten Kriterien beurteilen</a:t>
                      </a:r>
                    </a:p>
                    <a:p>
                      <a:pPr>
                        <a:buFont typeface="Symbol" pitchFamily="18" charset="2"/>
                        <a:buChar char="-"/>
                      </a:pPr>
                      <a:r>
                        <a:rPr lang="de-DE" sz="1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den Weg der Erkenntnisgewinnung bei der Raumanalyse reflektieren</a:t>
                      </a:r>
                      <a:endParaRPr lang="de-DE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W1 (TRW)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latin typeface="Arial"/>
                          <a:ea typeface="Times New Roman"/>
                          <a:cs typeface="Times New Roman"/>
                        </a:rPr>
                        <a:t>W3</a:t>
                      </a: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64"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Grundlegende Wissensbestände</a:t>
                      </a: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08729">
                <a:tc gridSpan="4">
                  <a:txBody>
                    <a:bodyPr/>
                    <a:lstStyle/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0" dirty="0">
                          <a:latin typeface="Arial"/>
                          <a:ea typeface="Times New Roman"/>
                          <a:cs typeface="Times New Roman"/>
                        </a:rPr>
                        <a:t>W1 </a:t>
                      </a:r>
                      <a:r>
                        <a:rPr lang="de-DE" sz="1000" b="0" dirty="0" smtClean="0">
                          <a:latin typeface="Arial"/>
                          <a:ea typeface="Times New Roman"/>
                          <a:cs typeface="Times New Roman"/>
                        </a:rPr>
                        <a:t>- Doppelkontinent</a:t>
                      </a:r>
                      <a:r>
                        <a:rPr lang="de-DE" sz="1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Amerika – räumlich geographischer Vergleich</a:t>
                      </a:r>
                      <a:endParaRPr lang="de-DE" sz="1000" b="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0" dirty="0">
                          <a:latin typeface="Arial"/>
                          <a:ea typeface="Times New Roman"/>
                          <a:cs typeface="Times New Roman"/>
                        </a:rPr>
                        <a:t>W2 </a:t>
                      </a:r>
                      <a:r>
                        <a:rPr lang="de-DE" sz="1000" b="0" dirty="0" smtClean="0">
                          <a:latin typeface="Arial"/>
                          <a:ea typeface="Times New Roman"/>
                          <a:cs typeface="Times New Roman"/>
                        </a:rPr>
                        <a:t>- Wirtschaftsmacht</a:t>
                      </a:r>
                      <a:r>
                        <a:rPr lang="de-DE" sz="1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USA</a:t>
                      </a:r>
                      <a:endParaRPr lang="de-DE" sz="1000" b="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0" dirty="0">
                          <a:latin typeface="Arial"/>
                          <a:ea typeface="Times New Roman"/>
                          <a:cs typeface="Times New Roman"/>
                        </a:rPr>
                        <a:t>W3 </a:t>
                      </a:r>
                      <a:r>
                        <a:rPr lang="de-DE" sz="1000" b="0" dirty="0" smtClean="0">
                          <a:latin typeface="Arial"/>
                          <a:ea typeface="Times New Roman"/>
                          <a:cs typeface="Times New Roman"/>
                        </a:rPr>
                        <a:t>- Australien/Ozeanien</a:t>
                      </a:r>
                      <a:r>
                        <a:rPr lang="de-DE" sz="1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– Möglichkeiten und Grenzen der Raumnutzung</a:t>
                      </a:r>
                      <a:endParaRPr lang="de-DE" sz="1000" b="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endParaRPr lang="de-DE" sz="1000" b="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226695" indent="-226695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26695" algn="l"/>
                        </a:tabLst>
                      </a:pPr>
                      <a:r>
                        <a:rPr lang="de-DE" sz="1000" b="0" i="1" dirty="0">
                          <a:latin typeface="Arial"/>
                          <a:ea typeface="Times New Roman"/>
                          <a:cs typeface="Times New Roman"/>
                        </a:rPr>
                        <a:t>Fachbegriffe:</a:t>
                      </a:r>
                      <a:r>
                        <a:rPr lang="de-DE" sz="1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000" b="0" dirty="0" smtClean="0">
                          <a:latin typeface="Arial"/>
                          <a:ea typeface="Times New Roman"/>
                          <a:cs typeface="Times New Roman"/>
                        </a:rPr>
                        <a:t>Disparität, Bruttoinlandsprodukt, Urbanisierung, Metropolisierung, Wirtschaftssektor,</a:t>
                      </a:r>
                      <a:r>
                        <a:rPr lang="de-DE" sz="1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Strukturwandel, Agrobusiness, Vulkaninsel, Koralleninsel</a:t>
                      </a:r>
                      <a:endParaRPr lang="de-DE" sz="10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2002" marR="3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7236296" y="5301208"/>
            <a:ext cx="165618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22 DS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1600" b="1" u="sng" dirty="0" smtClean="0">
                <a:solidFill>
                  <a:srgbClr val="FF0000"/>
                </a:solidFill>
              </a:rPr>
              <a:t>Vor</a:t>
            </a:r>
            <a:r>
              <a:rPr lang="de-DE" sz="1600" b="1" dirty="0" smtClean="0">
                <a:solidFill>
                  <a:srgbClr val="FF0000"/>
                </a:solidFill>
              </a:rPr>
              <a:t> Schritt 2: Kompetenzbereiche und Kompetenzen </a:t>
            </a:r>
            <a:r>
              <a:rPr lang="de-DE" sz="1600" b="1" dirty="0" smtClean="0"/>
              <a:t>(Zusammensetzung aus FLP Seiten 5-8) </a:t>
            </a:r>
            <a:endParaRPr lang="de-DE" sz="16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84976" cy="57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912768"/>
              </a:tblGrid>
              <a:tr h="495904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Kompetenzbereiche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Kompetenzen am Ende der</a:t>
                      </a:r>
                      <a:r>
                        <a:rPr lang="de-DE" sz="1200" baseline="0" dirty="0" smtClean="0"/>
                        <a:t> Qualifikationsphase</a:t>
                      </a:r>
                      <a:endParaRPr lang="de-DE" sz="1200" dirty="0"/>
                    </a:p>
                  </a:txBody>
                  <a:tcPr/>
                </a:tc>
              </a:tr>
              <a:tr h="152032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Erkenntnisse gewinnen und anwenden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System Erde als komplexes Gefüge von Natur- und Anthroposphäre analysieren und Wirkungszusammenhänge erläutern,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dabei Fragestellungen und Hypothesen selbst formulieren und kritisch überprüfen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Strukturen und Prozesse in ausgewählten Räumen verschiedener Maßstabsebenen und unterschiedlichen Entwicklungsstandes sowie geographisch relevante Sachverhalte unter Einbeziehung von Theorien und Modellen analysieren und erörtern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geographisch relevante Informationen im Realraum sowie aus traditionellen Medien und digitalen Werkzeugen zur Problembearbeitung und -lösung gewinnen und auswerten</a:t>
                      </a:r>
                      <a:endParaRPr lang="de-DE" sz="12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Sich räumlich orientieren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sich in (Real-) Räumen und virtuellen Welten unter Verwendung verschiedener traditioneller Medien und digitaler Werkzeuge selbstständig orientieren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topographische Objekte und geographische Sachverhalte in räumliche Orientierungsraster und Ordnungssysteme auf unterschiedlichen Maßstabsebenen einordnen sowie Raumwahrnehmung und –konstruktion reflektieren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Karten zieladäquat auswählen und in Korrelation mit anderen Medien interpretieren sowie Kartenskizzen und einfache digitale Karten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selbstständig anfertigen</a:t>
                      </a:r>
                      <a:endParaRPr lang="de-DE" sz="1200" dirty="0"/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Kommunizieren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gewonnene Erkenntnisse zu geographischen Sachverhalten unter Nutzung der Fachsprache multimedial aufbereiten sowie situations- und adressatengerecht präsentieren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 geographischen Frage- bzw. Problemstellungen sachlogisch argumentieren sowie in Interaktionen fachliche Aussagen anderer abwägen und darauf angemessen reagieren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</a:tr>
              <a:tr h="495904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Beurteilen und Bewerten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Mensch-Umwelt-Interaktionen unter dem Aspekt der Nachhaltigkeit bewerten sowie Lösungsansätze unter Berücksichtigung des Perspektivenwechsels beurteilen</a:t>
                      </a:r>
                      <a:r>
                        <a:rPr lang="de-DE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bzw. selbst entwickeln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Schlussfolgerungen für das eigene raumverantwortliche Handeln ableiten und Mitverantwortung bei der Bewahrung und Gestaltung einer zukunftsfähigen Lebenswirklichkeit übernehmen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erzielte Arbeitsergebnisse im Zusammenhang mit gewählten geographiespezifischen Denk- und Verfahrensweisen reflektieren und Schlussfolgerungen ziehen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sz="1600" b="1" u="sng" dirty="0" smtClean="0">
                <a:solidFill>
                  <a:srgbClr val="FF0000"/>
                </a:solidFill>
              </a:rPr>
              <a:t>Schritt 2: Beitrag des Kompetenzschwerpunktes 9/1 zur Kompetenzentwicklung</a:t>
            </a:r>
            <a:r>
              <a:rPr lang="de-DE" sz="1600" b="1" dirty="0" smtClean="0">
                <a:solidFill>
                  <a:srgbClr val="FF0000"/>
                </a:solidFill>
              </a:rPr>
              <a:t/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>
                <a:solidFill>
                  <a:srgbClr val="FF0000"/>
                </a:solidFill>
              </a:rPr>
              <a:t/>
            </a:r>
            <a:br>
              <a:rPr lang="de-DE" sz="1600" b="1" dirty="0" smtClean="0">
                <a:solidFill>
                  <a:srgbClr val="FF0000"/>
                </a:solidFill>
              </a:rPr>
            </a:br>
            <a:r>
              <a:rPr lang="de-DE" sz="1600" b="1" dirty="0" smtClean="0"/>
              <a:t>also die Frage beantworten: Welche Teilkompetenz wird in diesem KS entwickelt, um das entsprechende </a:t>
            </a:r>
            <a:r>
              <a:rPr lang="de-DE" sz="1600" b="1" dirty="0" err="1" smtClean="0"/>
              <a:t>Abschluss“niveau</a:t>
            </a:r>
            <a:r>
              <a:rPr lang="de-DE" sz="1600" b="1" dirty="0" smtClean="0"/>
              <a:t>“ in 12 zu erreichen?  </a:t>
            </a:r>
            <a:endParaRPr lang="de-DE" sz="1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700" u="sng" dirty="0" smtClean="0">
                <a:solidFill>
                  <a:schemeClr val="accent5">
                    <a:lumMod val="75000"/>
                  </a:schemeClr>
                </a:solidFill>
              </a:rPr>
              <a:t>Erkenntnisse gewinnen und anwenden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b="1" dirty="0" smtClean="0"/>
              <a:t> </a:t>
            </a:r>
            <a:r>
              <a:rPr lang="de-DE" sz="1400" dirty="0" smtClean="0"/>
              <a:t>Strukturen und Prozesse in ausgewählten Räumen verschiedener Maßstabsebenen und unterschiedlichen</a:t>
            </a:r>
          </a:p>
          <a:p>
            <a:pPr>
              <a:buNone/>
            </a:pPr>
            <a:r>
              <a:rPr lang="de-DE" sz="1400" dirty="0" smtClean="0"/>
              <a:t>Entwicklungsstandes sowie geographisch relevante Sachverhalte unter Einbeziehung von Theorien und Modellen</a:t>
            </a:r>
          </a:p>
          <a:p>
            <a:pPr>
              <a:buNone/>
            </a:pPr>
            <a:r>
              <a:rPr lang="de-DE" sz="1400" dirty="0" smtClean="0"/>
              <a:t>analysieren und erörtern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 	</a:t>
            </a:r>
            <a:r>
              <a:rPr lang="de-DE" sz="1200" b="1" dirty="0" smtClean="0"/>
              <a:t>die USA als Wirtschaftsraum analysieren und den Strukturwandel in Industrie- und Landwirtschaftsräumen nachweisen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</a:t>
            </a:r>
            <a:r>
              <a:rPr lang="de-DE" sz="1200" b="1" dirty="0" smtClean="0">
                <a:sym typeface="Wingdings" pitchFamily="2" charset="2"/>
              </a:rPr>
              <a:t> 	</a:t>
            </a:r>
            <a:r>
              <a:rPr lang="de-DE" sz="1200" b="1" dirty="0" smtClean="0"/>
              <a:t>eine Raumanalyse zu Australien/Ozeanien durchführen</a:t>
            </a:r>
          </a:p>
          <a:p>
            <a:pPr>
              <a:buNone/>
            </a:pPr>
            <a:endParaRPr lang="de-DE" sz="1200" dirty="0" smtClean="0"/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400" dirty="0" smtClean="0">
                <a:solidFill>
                  <a:schemeClr val="dk1"/>
                </a:solidFill>
              </a:rPr>
              <a:t>geographisch relevante Informationen im Realraum sowie aus traditionellen Medien und digitalen Werkzeugen zur Problembearbeitung und -lösung gewinnen und auswerten</a:t>
            </a:r>
            <a:endParaRPr lang="de-DE" sz="1400" dirty="0" smtClean="0"/>
          </a:p>
          <a:p>
            <a:pPr>
              <a:buFont typeface="Wingdings"/>
              <a:buChar char="è"/>
            </a:pPr>
            <a:r>
              <a:rPr lang="de-DE" sz="1200" b="1" dirty="0" smtClean="0"/>
              <a:t>Profil- und Kartenskizzen selbstständig anfertigen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in Ordnungssysteme einordnen, dabei Klimadiagramme zuordnen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Sich räumlich orientieren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de-DE" sz="12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400" dirty="0" smtClean="0">
                <a:solidFill>
                  <a:schemeClr val="dk1"/>
                </a:solidFill>
              </a:rPr>
              <a:t>topographische Objekte und geographische Sachverhalte in räumliche Orientierungsraster und Ordnungssysteme auf unterschiedlichen Maßstabsebenen einordnen sowie Raumwahrnehmung und –konstruktion reflektieren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den Doppelkontinent Amerika und Australien/Ozeanien in räumliche Orientierungsraster sowie in </a:t>
            </a:r>
            <a:r>
              <a:rPr lang="de-DE" sz="1200" b="1" dirty="0" err="1" smtClean="0"/>
              <a:t>natur</a:t>
            </a:r>
            <a:r>
              <a:rPr lang="de-DE" sz="1200" b="1" dirty="0" smtClean="0"/>
              <a:t>- und anthropogeographische Ordnungssysteme einordnen</a:t>
            </a:r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>
              <a:buNone/>
            </a:pPr>
            <a:r>
              <a:rPr lang="de-DE" sz="1400" dirty="0" smtClean="0">
                <a:solidFill>
                  <a:schemeClr val="dk1"/>
                </a:solidFill>
              </a:rPr>
              <a:t>Karten zieladäquat auswählen und in Korrelation mit anderen Medien interpretieren sowie Kartenskizzen und</a:t>
            </a:r>
          </a:p>
          <a:p>
            <a:pPr>
              <a:buNone/>
            </a:pPr>
            <a:r>
              <a:rPr lang="de-DE" sz="1400" dirty="0" smtClean="0">
                <a:solidFill>
                  <a:schemeClr val="dk1"/>
                </a:solidFill>
              </a:rPr>
              <a:t>einfache digitale Karten selbstständig anfertigen </a:t>
            </a:r>
          </a:p>
          <a:p>
            <a:pPr>
              <a:buNone/>
            </a:pPr>
            <a:r>
              <a:rPr lang="de-DE" sz="1400" b="1" dirty="0" smtClean="0">
                <a:solidFill>
                  <a:schemeClr val="dk1"/>
                </a:solidFill>
                <a:sym typeface="Wingdings" pitchFamily="2" charset="2"/>
              </a:rPr>
              <a:t> 	</a:t>
            </a:r>
            <a:r>
              <a:rPr lang="de-DE" sz="1200" b="1" dirty="0" smtClean="0"/>
              <a:t>Karten zum Nachweis von Disparitäten des Verstädterungsprozesses auswerten, dabei digitale Karten mit zwei Attributen (GIS) erstellen </a:t>
            </a:r>
          </a:p>
          <a:p>
            <a:pPr>
              <a:buFont typeface="Wingdings"/>
              <a:buChar char="è"/>
            </a:pPr>
            <a:r>
              <a:rPr lang="de-DE" sz="1200" b="1" dirty="0" smtClean="0"/>
              <a:t>Kartenskizzen selbstständig anfertigen</a:t>
            </a:r>
          </a:p>
          <a:p>
            <a:pPr>
              <a:buNone/>
            </a:pPr>
            <a:endParaRPr lang="de-DE" sz="1200" dirty="0" smtClean="0"/>
          </a:p>
          <a:p>
            <a:pPr>
              <a:buFont typeface="Wingdings"/>
              <a:buChar char="è"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Kommunizieren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1400" dirty="0" smtClean="0"/>
              <a:t>gewonnene Erkenntnisse zu geographischen Sachverhalten unter Nutzung der Fachsprache multimedial aufbereiten sowie situations- und adressatengerecht präsentieren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 	</a:t>
            </a:r>
            <a:r>
              <a:rPr lang="de-DE" sz="1200" b="1" dirty="0" smtClean="0"/>
              <a:t>Wechselwirkungen zwischen Geo- und Humanfaktoren in Beziehungsgeflechten darstellen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1400" dirty="0" smtClean="0"/>
              <a:t>zu geographischen Frage- bzw. Problemstellungen sachlogisch argumentieren sowie in Interaktionen fachliche Aussagen anderer abwägen und darauf angemessen reagieren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 	</a:t>
            </a:r>
            <a:r>
              <a:rPr lang="de-DE" sz="1200" b="1" dirty="0" smtClean="0"/>
              <a:t>zur Bedeutung der USA als Weltwirtschaftsmacht sachlogisch argumentieren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Schritt 2: Beitrag des Kompetenzschwerpunktes zur Kompetenzentwicklung</a:t>
            </a:r>
            <a:endParaRPr lang="de-DE" sz="16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600" u="sng" dirty="0" smtClean="0">
                <a:solidFill>
                  <a:schemeClr val="accent5">
                    <a:lumMod val="75000"/>
                  </a:schemeClr>
                </a:solidFill>
              </a:rPr>
              <a:t>Beurteilen und Bewerten</a:t>
            </a:r>
          </a:p>
          <a:p>
            <a:pPr>
              <a:buNone/>
            </a:pPr>
            <a:endParaRPr lang="de-DE" sz="1600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400" dirty="0" smtClean="0">
                <a:solidFill>
                  <a:schemeClr val="dk1"/>
                </a:solidFill>
              </a:rPr>
              <a:t>Mensch-Umwelt-Interaktionen unter dem Aspekt der Nachhaltigkeit bewerten sowie Lösungsansätze unter Berücksichtigung des Perspektivenwechsels beurteilen bzw. selbst entwickeln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de-DE" sz="1400" dirty="0" smtClean="0">
              <a:solidFill>
                <a:schemeClr val="dk1"/>
              </a:solidFill>
            </a:endParaRPr>
          </a:p>
          <a:p>
            <a:pPr>
              <a:buFont typeface="Wingdings"/>
              <a:buChar char="è"/>
            </a:pPr>
            <a:r>
              <a:rPr lang="de-DE" sz="1200" b="1" dirty="0" smtClean="0"/>
              <a:t>Raumnutzungskonflikte aufzeigen und Maßnahmen zu deren Lösung bewerten</a:t>
            </a:r>
            <a:r>
              <a:rPr lang="de-DE" sz="1200" b="1" u="sng" strike="sngStrike" dirty="0" smtClean="0"/>
              <a:t> </a:t>
            </a:r>
          </a:p>
          <a:p>
            <a:pPr>
              <a:buNone/>
            </a:pPr>
            <a:r>
              <a:rPr lang="de-DE" sz="1200" dirty="0" smtClean="0">
                <a:sym typeface="Wingdings" pitchFamily="2" charset="2"/>
              </a:rPr>
              <a:t> 	</a:t>
            </a:r>
            <a:r>
              <a:rPr lang="de-DE" sz="1200" b="1" dirty="0" smtClean="0"/>
              <a:t>die Ausweisung von Weltkultur- und Weltnaturerbestätten unter Angabe der angewandten Kriterien beurteilen</a:t>
            </a:r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2771</Words>
  <Application>Microsoft Office PowerPoint</Application>
  <PresentationFormat>Bildschirmpräsentation (4:3)</PresentationFormat>
  <Paragraphs>642</Paragraphs>
  <Slides>29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Larissa-Design</vt:lpstr>
      <vt:lpstr> Planung des Schuljahrganges 9</vt:lpstr>
      <vt:lpstr>Planung des Schuljahrganges 9 1. Halbjahr</vt:lpstr>
      <vt:lpstr>Folie 3</vt:lpstr>
      <vt:lpstr>Folie 4</vt:lpstr>
      <vt:lpstr>Vor Schritt 2: Kompetenzbereiche und Kompetenzen (Zusammensetzung aus FLP Seiten 5-8) </vt:lpstr>
      <vt:lpstr>Schritt 2: Beitrag des Kompetenzschwerpunktes 9/1 zur Kompetenzentwicklung  also die Frage beantworten: Welche Teilkompetenz wird in diesem KS entwickelt, um das entsprechende Abschluss“niveau“ in 12 zu erreichen?  </vt:lpstr>
      <vt:lpstr>Schritt 2: Beitrag des Kompetenzschwerpunktes zur Kompetenzentwicklung</vt:lpstr>
      <vt:lpstr>Schritt 2: Beitrag des Kompetenzschwerpunktes zur Kompetenzentwicklung</vt:lpstr>
      <vt:lpstr>Schritt 2: Beitrag des Kompetenzschwerpunktes zur Kompetenzentwicklung</vt:lpstr>
      <vt:lpstr>Schritt 3: Ermitteln  fachübergreifender  Bezüge</vt:lpstr>
      <vt:lpstr>Schritt 3: Ermitteln fachübergreifender Bezüge</vt:lpstr>
      <vt:lpstr>Schritt 4: Sachstrukturanalyse und Zuordnung der Kompetenzen</vt:lpstr>
      <vt:lpstr>Schritt 4: Sachstrukturanalyse und Zuordnung der Kompetenzen</vt:lpstr>
      <vt:lpstr>Schritt 4: Sachstrukturanalyse und Zuordnung der Kompetenzen</vt:lpstr>
      <vt:lpstr>Schritt 5: Unterrichtsplanung</vt:lpstr>
      <vt:lpstr>Planung des Schuljahrganges 9 2. Halbjahr</vt:lpstr>
      <vt:lpstr>Folie 17</vt:lpstr>
      <vt:lpstr>Folie 18</vt:lpstr>
      <vt:lpstr>Vor Schritt 2: Kompetenzbereiche und Kompetenzen (Zusammensetzung aus FLP Seiten 5-8) </vt:lpstr>
      <vt:lpstr>Schritt 2: Beitrag des Kompetenzschwerpunktes zur Kompetenzentwicklung</vt:lpstr>
      <vt:lpstr>Schritt 2: Beitrag des Kompetenzschwerpunktes zur Kompetenzentwicklung</vt:lpstr>
      <vt:lpstr>Schritt 2: Beitrag des Kompetenzschwerpunktes zur Kompetenzentwicklung</vt:lpstr>
      <vt:lpstr>Schritt 2: Beitrag des Kompetenzschwerpunktes zur Kompetenzentwicklung</vt:lpstr>
      <vt:lpstr>Schritt 3: Ermitteln fachübergreifender Bezüge</vt:lpstr>
      <vt:lpstr>Schritt 3: Ermitteln fachübergreifender Bezüge</vt:lpstr>
      <vt:lpstr>Schritt 4: Sachstrukturanalyse und Zuordnung der Kompetenzen</vt:lpstr>
      <vt:lpstr>Schritt 4: Sachstrukturanalyse und Zuordnung der Kompetenzen</vt:lpstr>
      <vt:lpstr>Schritt 4: Sachstrukturanalyse und Zuordnung der Kompetenzen</vt:lpstr>
      <vt:lpstr>Schritt 5: Unterrichtsplanung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Planung des Schuljahrganges 10</dc:title>
  <dc:creator>Olaf Sedelky</dc:creator>
  <cp:lastModifiedBy>Olaf Sedelky</cp:lastModifiedBy>
  <cp:revision>194</cp:revision>
  <dcterms:created xsi:type="dcterms:W3CDTF">2016-07-06T09:20:57Z</dcterms:created>
  <dcterms:modified xsi:type="dcterms:W3CDTF">2018-08-29T12:45:32Z</dcterms:modified>
</cp:coreProperties>
</file>